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6071" r:id="rId1"/>
    <p:sldMasterId id="2147486097" r:id="rId2"/>
    <p:sldMasterId id="2147486109" r:id="rId3"/>
  </p:sldMasterIdLst>
  <p:notesMasterIdLst>
    <p:notesMasterId r:id="rId24"/>
  </p:notesMasterIdLst>
  <p:handoutMasterIdLst>
    <p:handoutMasterId r:id="rId25"/>
  </p:handoutMasterIdLst>
  <p:sldIdLst>
    <p:sldId id="541" r:id="rId4"/>
    <p:sldId id="531" r:id="rId5"/>
    <p:sldId id="539" r:id="rId6"/>
    <p:sldId id="542" r:id="rId7"/>
    <p:sldId id="545" r:id="rId8"/>
    <p:sldId id="544" r:id="rId9"/>
    <p:sldId id="546" r:id="rId10"/>
    <p:sldId id="547" r:id="rId11"/>
    <p:sldId id="548" r:id="rId12"/>
    <p:sldId id="552" r:id="rId13"/>
    <p:sldId id="553" r:id="rId14"/>
    <p:sldId id="549" r:id="rId15"/>
    <p:sldId id="550" r:id="rId16"/>
    <p:sldId id="551" r:id="rId17"/>
    <p:sldId id="537" r:id="rId18"/>
    <p:sldId id="538" r:id="rId19"/>
    <p:sldId id="519" r:id="rId20"/>
    <p:sldId id="529" r:id="rId21"/>
    <p:sldId id="554" r:id="rId22"/>
    <p:sldId id="453" r:id="rId23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2B9B"/>
    <a:srgbClr val="2CA6A0"/>
    <a:srgbClr val="79C103"/>
    <a:srgbClr val="D9259D"/>
    <a:srgbClr val="A7218D"/>
    <a:srgbClr val="E4BA06"/>
    <a:srgbClr val="B9032E"/>
    <a:srgbClr val="5B22A6"/>
    <a:srgbClr val="9604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64" autoAdjust="0"/>
    <p:restoredTop sz="92542" autoAdjust="0"/>
  </p:normalViewPr>
  <p:slideViewPr>
    <p:cSldViewPr>
      <p:cViewPr>
        <p:scale>
          <a:sx n="100" d="100"/>
          <a:sy n="100" d="100"/>
        </p:scale>
        <p:origin x="-438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КАТЕТ 
(10÷50) </c:v>
                </c:pt>
              </c:strCache>
            </c:strRef>
          </c:tx>
          <c:spPr>
            <a:ln w="508000">
              <a:miter lim="800000"/>
              <a:headEnd type="none"/>
            </a:ln>
          </c:spPr>
          <c:marker>
            <c:symbol val="none"/>
          </c:marker>
          <c:cat>
            <c:strRef>
              <c:f>Лист1!$B$1:$M$1</c:f>
              <c:strCache>
                <c:ptCount val="12"/>
                <c:pt idx="0">
                  <c:v>3</c:v>
                </c:pt>
                <c:pt idx="1">
                  <c:v>10</c:v>
                </c:pt>
                <c:pt idx="2">
                  <c:v>      </c:v>
                </c:pt>
                <c:pt idx="3">
                  <c:v>25</c:v>
                </c:pt>
                <c:pt idx="4">
                  <c:v>         </c:v>
                </c:pt>
                <c:pt idx="5">
                  <c:v>35</c:v>
                </c:pt>
                <c:pt idx="6">
                  <c:v>           </c:v>
                </c:pt>
                <c:pt idx="7">
                  <c:v>50</c:v>
                </c:pt>
                <c:pt idx="8">
                  <c:v>  </c:v>
                </c:pt>
                <c:pt idx="9">
                  <c:v>   </c:v>
                </c:pt>
                <c:pt idx="10">
                  <c:v>             </c:v>
                </c:pt>
                <c:pt idx="11">
                  <c:v>90</c:v>
                </c:pt>
              </c:strCache>
            </c:strRef>
          </c:cat>
          <c:val>
            <c:numRef>
              <c:f>Лист1!$B$2:$M$2</c:f>
              <c:numCache>
                <c:formatCode>General</c:formatCode>
                <c:ptCount val="12"/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В-06АК
(25÷50) </c:v>
                </c:pt>
              </c:strCache>
            </c:strRef>
          </c:tx>
          <c:spPr>
            <a:ln w="508000"/>
          </c:spPr>
          <c:marker>
            <c:symbol val="none"/>
          </c:marker>
          <c:cat>
            <c:strRef>
              <c:f>Лист1!$B$1:$M$1</c:f>
              <c:strCache>
                <c:ptCount val="12"/>
                <c:pt idx="0">
                  <c:v>3</c:v>
                </c:pt>
                <c:pt idx="1">
                  <c:v>10</c:v>
                </c:pt>
                <c:pt idx="2">
                  <c:v>      </c:v>
                </c:pt>
                <c:pt idx="3">
                  <c:v>25</c:v>
                </c:pt>
                <c:pt idx="4">
                  <c:v>         </c:v>
                </c:pt>
                <c:pt idx="5">
                  <c:v>35</c:v>
                </c:pt>
                <c:pt idx="6">
                  <c:v>           </c:v>
                </c:pt>
                <c:pt idx="7">
                  <c:v>50</c:v>
                </c:pt>
                <c:pt idx="8">
                  <c:v>  </c:v>
                </c:pt>
                <c:pt idx="9">
                  <c:v>   </c:v>
                </c:pt>
                <c:pt idx="10">
                  <c:v>             </c:v>
                </c:pt>
                <c:pt idx="11">
                  <c:v>90</c:v>
                </c:pt>
              </c:strCache>
            </c:strRef>
          </c:cat>
          <c:val>
            <c:numRef>
              <c:f>Лист1!$B$3:$M$3</c:f>
              <c:numCache>
                <c:formatCode>General</c:formatCode>
                <c:ptCount val="12"/>
                <c:pt idx="3">
                  <c:v>1.5</c:v>
                </c:pt>
                <c:pt idx="4">
                  <c:v>1.5</c:v>
                </c:pt>
                <c:pt idx="5">
                  <c:v>1.5</c:v>
                </c:pt>
                <c:pt idx="6">
                  <c:v>1.5</c:v>
                </c:pt>
                <c:pt idx="7">
                  <c:v>1.5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УСНГ
(3÷35) </c:v>
                </c:pt>
              </c:strCache>
            </c:strRef>
          </c:tx>
          <c:spPr>
            <a:ln w="635000">
              <a:solidFill>
                <a:schemeClr val="accent3">
                  <a:shade val="95000"/>
                  <a:satMod val="105000"/>
                </a:schemeClr>
              </a:solidFill>
            </a:ln>
          </c:spPr>
          <c:marker>
            <c:symbol val="none"/>
          </c:marker>
          <c:cat>
            <c:strRef>
              <c:f>Лист1!$B$1:$M$1</c:f>
              <c:strCache>
                <c:ptCount val="12"/>
                <c:pt idx="0">
                  <c:v>3</c:v>
                </c:pt>
                <c:pt idx="1">
                  <c:v>10</c:v>
                </c:pt>
                <c:pt idx="2">
                  <c:v>      </c:v>
                </c:pt>
                <c:pt idx="3">
                  <c:v>25</c:v>
                </c:pt>
                <c:pt idx="4">
                  <c:v>         </c:v>
                </c:pt>
                <c:pt idx="5">
                  <c:v>35</c:v>
                </c:pt>
                <c:pt idx="6">
                  <c:v>           </c:v>
                </c:pt>
                <c:pt idx="7">
                  <c:v>50</c:v>
                </c:pt>
                <c:pt idx="8">
                  <c:v>  </c:v>
                </c:pt>
                <c:pt idx="9">
                  <c:v>   </c:v>
                </c:pt>
                <c:pt idx="10">
                  <c:v>             </c:v>
                </c:pt>
                <c:pt idx="11">
                  <c:v>90</c:v>
                </c:pt>
              </c:strCache>
            </c:strRef>
          </c:cat>
          <c:val>
            <c:numRef>
              <c:f>Лист1!$B$4:$M$4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УСВГ
(30÷90) </c:v>
                </c:pt>
              </c:strCache>
            </c:strRef>
          </c:tx>
          <c:spPr>
            <a:ln w="508000"/>
          </c:spPr>
          <c:marker>
            <c:symbol val="none"/>
          </c:marker>
          <c:cat>
            <c:strRef>
              <c:f>Лист1!$B$1:$M$1</c:f>
              <c:strCache>
                <c:ptCount val="12"/>
                <c:pt idx="0">
                  <c:v>3</c:v>
                </c:pt>
                <c:pt idx="1">
                  <c:v>10</c:v>
                </c:pt>
                <c:pt idx="2">
                  <c:v>      </c:v>
                </c:pt>
                <c:pt idx="3">
                  <c:v>25</c:v>
                </c:pt>
                <c:pt idx="4">
                  <c:v>         </c:v>
                </c:pt>
                <c:pt idx="5">
                  <c:v>35</c:v>
                </c:pt>
                <c:pt idx="6">
                  <c:v>           </c:v>
                </c:pt>
                <c:pt idx="7">
                  <c:v>50</c:v>
                </c:pt>
                <c:pt idx="8">
                  <c:v>  </c:v>
                </c:pt>
                <c:pt idx="9">
                  <c:v>   </c:v>
                </c:pt>
                <c:pt idx="10">
                  <c:v>             </c:v>
                </c:pt>
                <c:pt idx="11">
                  <c:v>90</c:v>
                </c:pt>
              </c:strCache>
            </c:strRef>
          </c:cat>
          <c:val>
            <c:numRef>
              <c:f>Лист1!$B$5:$M$5</c:f>
              <c:numCache>
                <c:formatCode>General</c:formatCode>
                <c:ptCount val="12"/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0.5</c:v>
                </c:pt>
                <c:pt idx="10">
                  <c:v>0.5</c:v>
                </c:pt>
                <c:pt idx="11">
                  <c:v>0.5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783040"/>
        <c:axId val="241433984"/>
      </c:lineChart>
      <c:catAx>
        <c:axId val="21178304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Объемная</a:t>
                </a:r>
                <a:r>
                  <a:rPr lang="ru-RU" baseline="0" dirty="0" smtClean="0"/>
                  <a:t> теплота сгорания, МДж/м</a:t>
                </a:r>
                <a:r>
                  <a:rPr lang="ru-RU" baseline="30000" dirty="0" smtClean="0"/>
                  <a:t>3</a:t>
                </a:r>
                <a:endParaRPr lang="ru-RU" dirty="0"/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241433984"/>
        <c:crosses val="autoZero"/>
        <c:auto val="1"/>
        <c:lblAlgn val="ctr"/>
        <c:lblOffset val="100"/>
        <c:noMultiLvlLbl val="0"/>
      </c:catAx>
      <c:valAx>
        <c:axId val="2414339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211783040"/>
        <c:crosses val="autoZero"/>
        <c:crossBetween val="between"/>
      </c:valAx>
    </c:plotArea>
    <c:legend>
      <c:legendPos val="r"/>
      <c:legendEntry>
        <c:idx val="2"/>
        <c:txPr>
          <a:bodyPr/>
          <a:lstStyle/>
          <a:p>
            <a:pPr>
              <a:defRPr>
                <a:solidFill>
                  <a:schemeClr val="bg2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>
                <a:solidFill>
                  <a:schemeClr val="bg2"/>
                </a:solidFill>
              </a:defRPr>
            </a:pPr>
            <a:endParaRPr lang="ru-RU"/>
          </a:p>
        </c:txPr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136BEE-5161-48FB-AC53-1C30E19DD1C8}" type="doc">
      <dgm:prSet loTypeId="urn:microsoft.com/office/officeart/2005/8/layout/hierarchy3" loCatId="hierarchy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FB8141C0-C640-4459-8572-C7B8E2F6523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 – 35 </a:t>
          </a:r>
          <a:r>
            <a:rPr lang="ru-RU" b="1" dirty="0" smtClean="0">
              <a:solidFill>
                <a:schemeClr val="tx1"/>
              </a:solidFill>
              <a:effectLst/>
            </a:rPr>
            <a:t>МДж/м</a:t>
          </a:r>
          <a:r>
            <a:rPr lang="ru-RU" b="1" baseline="30000" dirty="0" smtClean="0">
              <a:solidFill>
                <a:schemeClr val="tx1"/>
              </a:solidFill>
              <a:effectLst/>
            </a:rPr>
            <a:t>3</a:t>
          </a:r>
          <a:endParaRPr lang="ru-RU" b="1" dirty="0">
            <a:solidFill>
              <a:schemeClr val="tx1"/>
            </a:solidFill>
          </a:endParaRPr>
        </a:p>
      </dgm:t>
    </dgm:pt>
    <dgm:pt modelId="{AB99F6B0-06FA-49AC-ADD4-EF073FE4AA68}" type="parTrans" cxnId="{7A7471FD-A6A1-442F-8E9D-F4CD0FFE63A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99C5D9A-E5B3-4B7D-A7D4-ED2834314D97}" type="sibTrans" cxnId="{7A7471FD-A6A1-442F-8E9D-F4CD0FFE63A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03AFF09-3F7C-482A-8149-6DD1C8F7FCD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effectLst/>
            </a:rPr>
            <a:t>Высокочистый водород </a:t>
          </a:r>
        </a:p>
        <a:p>
          <a:r>
            <a:rPr lang="ru-RU" sz="1400" b="1" dirty="0" smtClean="0">
              <a:solidFill>
                <a:schemeClr val="tx1"/>
              </a:solidFill>
              <a:effectLst/>
            </a:rPr>
            <a:t>(10,05 МДж/м</a:t>
          </a:r>
          <a:r>
            <a:rPr lang="ru-RU" sz="1400" b="1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dirty="0" smtClean="0">
              <a:solidFill>
                <a:schemeClr val="tx1"/>
              </a:solidFill>
              <a:effectLst/>
            </a:rPr>
            <a:t>)</a:t>
          </a:r>
          <a:endParaRPr lang="ru-RU" sz="1400" dirty="0">
            <a:solidFill>
              <a:schemeClr val="tx1"/>
            </a:solidFill>
          </a:endParaRPr>
        </a:p>
      </dgm:t>
    </dgm:pt>
    <dgm:pt modelId="{583DBD10-635B-4A81-80D8-7143CF9C9FF5}" type="parTrans" cxnId="{74B74565-B49B-4087-9C71-E396338F98E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C9149CD-DE31-45C1-A5D4-FD83DE7F502A}" type="sibTrans" cxnId="{74B74565-B49B-4087-9C71-E396338F98E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83072BE-7B58-4F33-9EF6-72741AF9651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400" b="1" dirty="0" smtClean="0">
              <a:solidFill>
                <a:schemeClr val="tx1"/>
              </a:solidFill>
              <a:effectLst/>
            </a:rPr>
            <a:t>Смесь </a:t>
          </a:r>
        </a:p>
        <a:p>
          <a:pPr>
            <a:spcAft>
              <a:spcPct val="35000"/>
            </a:spcAft>
          </a:pPr>
          <a:r>
            <a:rPr lang="ru-RU" sz="1400" b="1" dirty="0" smtClean="0">
              <a:solidFill>
                <a:schemeClr val="tx1"/>
              </a:solidFill>
              <a:effectLst/>
            </a:rPr>
            <a:t>«метан (30 %) – </a:t>
          </a:r>
          <a:r>
            <a:rPr lang="ru-RU" sz="1400" b="1" dirty="0" err="1" smtClean="0">
              <a:solidFill>
                <a:schemeClr val="tx1"/>
              </a:solidFill>
              <a:effectLst/>
            </a:rPr>
            <a:t>монооксид</a:t>
          </a:r>
          <a:r>
            <a:rPr lang="ru-RU" sz="1400" b="1" dirty="0" smtClean="0">
              <a:solidFill>
                <a:schemeClr val="tx1"/>
              </a:solidFill>
              <a:effectLst/>
            </a:rPr>
            <a:t> углерода (70 %) (18,35 МДж/м</a:t>
          </a:r>
          <a:r>
            <a:rPr lang="ru-RU" sz="1400" b="1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dirty="0" smtClean="0">
              <a:solidFill>
                <a:schemeClr val="tx1"/>
              </a:solidFill>
              <a:effectLst/>
            </a:rPr>
            <a:t>)</a:t>
          </a:r>
          <a:endParaRPr lang="ru-RU" sz="1400" dirty="0">
            <a:solidFill>
              <a:schemeClr val="tx1"/>
            </a:solidFill>
          </a:endParaRPr>
        </a:p>
      </dgm:t>
    </dgm:pt>
    <dgm:pt modelId="{26400B13-22C2-4968-8A68-2A3C08257335}" type="parTrans" cxnId="{76EC50D3-3511-4EED-98A7-D9DBC790C05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87CA7B5-2B8D-4A37-8711-855B5134EBE4}" type="sibTrans" cxnId="{76EC50D3-3511-4EED-98A7-D9DBC790C05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2679623-D6FF-4DB1-B717-381E2F847A3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effectLst/>
            </a:rPr>
            <a:t>Высокочистый метан</a:t>
          </a:r>
        </a:p>
        <a:p>
          <a:r>
            <a:rPr lang="ru-RU" sz="1400" b="1" dirty="0" smtClean="0">
              <a:solidFill>
                <a:schemeClr val="tx1"/>
              </a:solidFill>
              <a:effectLst/>
            </a:rPr>
            <a:t>(33,43 МДж/м</a:t>
          </a:r>
          <a:r>
            <a:rPr lang="ru-RU" sz="1400" b="1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dirty="0" smtClean="0">
              <a:solidFill>
                <a:schemeClr val="tx1"/>
              </a:solidFill>
              <a:effectLst/>
            </a:rPr>
            <a:t>)</a:t>
          </a:r>
          <a:endParaRPr lang="ru-RU" sz="1400" dirty="0">
            <a:solidFill>
              <a:schemeClr val="tx1"/>
            </a:solidFill>
          </a:endParaRPr>
        </a:p>
      </dgm:t>
    </dgm:pt>
    <dgm:pt modelId="{83E0C9FB-6FC7-4B4C-9A8D-6F93403E73F2}" type="parTrans" cxnId="{B8D31C63-0EF6-469F-8EE0-65EA1644ABD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8416CF3-623D-4D7F-ACF2-959781CD2116}" type="sibTrans" cxnId="{B8D31C63-0EF6-469F-8EE0-65EA1644ABD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228988A-80E5-4437-A874-410D557D3453}" type="pres">
      <dgm:prSet presAssocID="{3B136BEE-5161-48FB-AC53-1C30E19DD1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D7642AF-11EB-4388-97C3-E8D532FA0275}" type="pres">
      <dgm:prSet presAssocID="{FB8141C0-C640-4459-8572-C7B8E2F65230}" presName="root" presStyleCnt="0"/>
      <dgm:spPr/>
    </dgm:pt>
    <dgm:pt modelId="{EF40869C-3456-429D-9914-B894F1A56D92}" type="pres">
      <dgm:prSet presAssocID="{FB8141C0-C640-4459-8572-C7B8E2F65230}" presName="rootComposite" presStyleCnt="0"/>
      <dgm:spPr/>
    </dgm:pt>
    <dgm:pt modelId="{0179D5D8-479A-4E6D-BB2A-F589077E0164}" type="pres">
      <dgm:prSet presAssocID="{FB8141C0-C640-4459-8572-C7B8E2F65230}" presName="rootText" presStyleLbl="node1" presStyleIdx="0" presStyleCnt="1"/>
      <dgm:spPr/>
      <dgm:t>
        <a:bodyPr/>
        <a:lstStyle/>
        <a:p>
          <a:endParaRPr lang="ru-RU"/>
        </a:p>
      </dgm:t>
    </dgm:pt>
    <dgm:pt modelId="{EDA52FDC-5AE3-459A-8086-9386B3246BD9}" type="pres">
      <dgm:prSet presAssocID="{FB8141C0-C640-4459-8572-C7B8E2F65230}" presName="rootConnector" presStyleLbl="node1" presStyleIdx="0" presStyleCnt="1"/>
      <dgm:spPr/>
      <dgm:t>
        <a:bodyPr/>
        <a:lstStyle/>
        <a:p>
          <a:endParaRPr lang="ru-RU"/>
        </a:p>
      </dgm:t>
    </dgm:pt>
    <dgm:pt modelId="{AD14F127-0262-4E25-B1B2-2D208EF7E06D}" type="pres">
      <dgm:prSet presAssocID="{FB8141C0-C640-4459-8572-C7B8E2F65230}" presName="childShape" presStyleCnt="0"/>
      <dgm:spPr/>
    </dgm:pt>
    <dgm:pt modelId="{DEAA3849-8BAE-434E-8C05-8EA6FC2A1C60}" type="pres">
      <dgm:prSet presAssocID="{583DBD10-635B-4A81-80D8-7143CF9C9FF5}" presName="Name13" presStyleLbl="parChTrans1D2" presStyleIdx="0" presStyleCnt="3"/>
      <dgm:spPr/>
      <dgm:t>
        <a:bodyPr/>
        <a:lstStyle/>
        <a:p>
          <a:endParaRPr lang="ru-RU"/>
        </a:p>
      </dgm:t>
    </dgm:pt>
    <dgm:pt modelId="{AE063049-4774-4733-B1F9-2DCC2B4F5154}" type="pres">
      <dgm:prSet presAssocID="{503AFF09-3F7C-482A-8149-6DD1C8F7FCD1}" presName="childText" presStyleLbl="bgAcc1" presStyleIdx="0" presStyleCnt="3" custLinFactNeighborY="-1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3B181-1D54-41E5-BC97-DB88755858F1}" type="pres">
      <dgm:prSet presAssocID="{26400B13-22C2-4968-8A68-2A3C08257335}" presName="Name13" presStyleLbl="parChTrans1D2" presStyleIdx="1" presStyleCnt="3"/>
      <dgm:spPr/>
      <dgm:t>
        <a:bodyPr/>
        <a:lstStyle/>
        <a:p>
          <a:endParaRPr lang="ru-RU"/>
        </a:p>
      </dgm:t>
    </dgm:pt>
    <dgm:pt modelId="{CB116F07-2CDB-4E99-9353-65C61311538C}" type="pres">
      <dgm:prSet presAssocID="{283072BE-7B58-4F33-9EF6-72741AF96512}" presName="childText" presStyleLbl="bgAcc1" presStyleIdx="1" presStyleCnt="3" custLinFactNeighborY="-1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78FB9-C077-4EB6-A265-F4E630636E0D}" type="pres">
      <dgm:prSet presAssocID="{83E0C9FB-6FC7-4B4C-9A8D-6F93403E73F2}" presName="Name13" presStyleLbl="parChTrans1D2" presStyleIdx="2" presStyleCnt="3"/>
      <dgm:spPr/>
      <dgm:t>
        <a:bodyPr/>
        <a:lstStyle/>
        <a:p>
          <a:endParaRPr lang="ru-RU"/>
        </a:p>
      </dgm:t>
    </dgm:pt>
    <dgm:pt modelId="{64DAB399-54B8-4245-A65E-07C66AFFBB9B}" type="pres">
      <dgm:prSet presAssocID="{E2679623-D6FF-4DB1-B717-381E2F847A33}" presName="childText" presStyleLbl="bgAcc1" presStyleIdx="2" presStyleCnt="3" custLinFactNeighborY="5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EC50D3-3511-4EED-98A7-D9DBC790C050}" srcId="{FB8141C0-C640-4459-8572-C7B8E2F65230}" destId="{283072BE-7B58-4F33-9EF6-72741AF96512}" srcOrd="1" destOrd="0" parTransId="{26400B13-22C2-4968-8A68-2A3C08257335}" sibTransId="{587CA7B5-2B8D-4A37-8711-855B5134EBE4}"/>
    <dgm:cxn modelId="{7AA7E420-4B65-43ED-B4A2-A37033E6565E}" type="presOf" srcId="{283072BE-7B58-4F33-9EF6-72741AF96512}" destId="{CB116F07-2CDB-4E99-9353-65C61311538C}" srcOrd="0" destOrd="0" presId="urn:microsoft.com/office/officeart/2005/8/layout/hierarchy3"/>
    <dgm:cxn modelId="{74B74565-B49B-4087-9C71-E396338F98E9}" srcId="{FB8141C0-C640-4459-8572-C7B8E2F65230}" destId="{503AFF09-3F7C-482A-8149-6DD1C8F7FCD1}" srcOrd="0" destOrd="0" parTransId="{583DBD10-635B-4A81-80D8-7143CF9C9FF5}" sibTransId="{AC9149CD-DE31-45C1-A5D4-FD83DE7F502A}"/>
    <dgm:cxn modelId="{EF1A9E60-FE80-4583-B65B-A040E72C31BA}" type="presOf" srcId="{83E0C9FB-6FC7-4B4C-9A8D-6F93403E73F2}" destId="{87078FB9-C077-4EB6-A265-F4E630636E0D}" srcOrd="0" destOrd="0" presId="urn:microsoft.com/office/officeart/2005/8/layout/hierarchy3"/>
    <dgm:cxn modelId="{2D2A5E3C-7290-4D16-B097-0E84C84C12AE}" type="presOf" srcId="{E2679623-D6FF-4DB1-B717-381E2F847A33}" destId="{64DAB399-54B8-4245-A65E-07C66AFFBB9B}" srcOrd="0" destOrd="0" presId="urn:microsoft.com/office/officeart/2005/8/layout/hierarchy3"/>
    <dgm:cxn modelId="{31C9C1D3-1C73-4FF2-8053-FC1983D003C0}" type="presOf" srcId="{583DBD10-635B-4A81-80D8-7143CF9C9FF5}" destId="{DEAA3849-8BAE-434E-8C05-8EA6FC2A1C60}" srcOrd="0" destOrd="0" presId="urn:microsoft.com/office/officeart/2005/8/layout/hierarchy3"/>
    <dgm:cxn modelId="{C81963A0-A466-406B-9F19-60937235F9B2}" type="presOf" srcId="{FB8141C0-C640-4459-8572-C7B8E2F65230}" destId="{EDA52FDC-5AE3-459A-8086-9386B3246BD9}" srcOrd="1" destOrd="0" presId="urn:microsoft.com/office/officeart/2005/8/layout/hierarchy3"/>
    <dgm:cxn modelId="{C709AA34-6E3A-4DBB-A631-2A83A96396EF}" type="presOf" srcId="{FB8141C0-C640-4459-8572-C7B8E2F65230}" destId="{0179D5D8-479A-4E6D-BB2A-F589077E0164}" srcOrd="0" destOrd="0" presId="urn:microsoft.com/office/officeart/2005/8/layout/hierarchy3"/>
    <dgm:cxn modelId="{B8D31C63-0EF6-469F-8EE0-65EA1644ABD9}" srcId="{FB8141C0-C640-4459-8572-C7B8E2F65230}" destId="{E2679623-D6FF-4DB1-B717-381E2F847A33}" srcOrd="2" destOrd="0" parTransId="{83E0C9FB-6FC7-4B4C-9A8D-6F93403E73F2}" sibTransId="{58416CF3-623D-4D7F-ACF2-959781CD2116}"/>
    <dgm:cxn modelId="{C9C53AAB-898C-428B-A637-14FCD268030B}" type="presOf" srcId="{26400B13-22C2-4968-8A68-2A3C08257335}" destId="{8B43B181-1D54-41E5-BC97-DB88755858F1}" srcOrd="0" destOrd="0" presId="urn:microsoft.com/office/officeart/2005/8/layout/hierarchy3"/>
    <dgm:cxn modelId="{7A7471FD-A6A1-442F-8E9D-F4CD0FFE63A6}" srcId="{3B136BEE-5161-48FB-AC53-1C30E19DD1C8}" destId="{FB8141C0-C640-4459-8572-C7B8E2F65230}" srcOrd="0" destOrd="0" parTransId="{AB99F6B0-06FA-49AC-ADD4-EF073FE4AA68}" sibTransId="{999C5D9A-E5B3-4B7D-A7D4-ED2834314D97}"/>
    <dgm:cxn modelId="{2F91A2A8-CA9A-46C8-B0BD-40ED9D5DCCE7}" type="presOf" srcId="{3B136BEE-5161-48FB-AC53-1C30E19DD1C8}" destId="{5228988A-80E5-4437-A874-410D557D3453}" srcOrd="0" destOrd="0" presId="urn:microsoft.com/office/officeart/2005/8/layout/hierarchy3"/>
    <dgm:cxn modelId="{097534C6-4559-44B2-AECB-AECBB6D975FE}" type="presOf" srcId="{503AFF09-3F7C-482A-8149-6DD1C8F7FCD1}" destId="{AE063049-4774-4733-B1F9-2DCC2B4F5154}" srcOrd="0" destOrd="0" presId="urn:microsoft.com/office/officeart/2005/8/layout/hierarchy3"/>
    <dgm:cxn modelId="{31471E07-AE8E-4416-8CDB-B81ED61E6D0C}" type="presParOf" srcId="{5228988A-80E5-4437-A874-410D557D3453}" destId="{ED7642AF-11EB-4388-97C3-E8D532FA0275}" srcOrd="0" destOrd="0" presId="urn:microsoft.com/office/officeart/2005/8/layout/hierarchy3"/>
    <dgm:cxn modelId="{EAD7FCAF-AC65-4A46-8642-A188513AAF56}" type="presParOf" srcId="{ED7642AF-11EB-4388-97C3-E8D532FA0275}" destId="{EF40869C-3456-429D-9914-B894F1A56D92}" srcOrd="0" destOrd="0" presId="urn:microsoft.com/office/officeart/2005/8/layout/hierarchy3"/>
    <dgm:cxn modelId="{A8C91706-9E95-4E43-901C-7D30775D0777}" type="presParOf" srcId="{EF40869C-3456-429D-9914-B894F1A56D92}" destId="{0179D5D8-479A-4E6D-BB2A-F589077E0164}" srcOrd="0" destOrd="0" presId="urn:microsoft.com/office/officeart/2005/8/layout/hierarchy3"/>
    <dgm:cxn modelId="{CD489A20-C2D3-48A6-A812-B6905ED355EC}" type="presParOf" srcId="{EF40869C-3456-429D-9914-B894F1A56D92}" destId="{EDA52FDC-5AE3-459A-8086-9386B3246BD9}" srcOrd="1" destOrd="0" presId="urn:microsoft.com/office/officeart/2005/8/layout/hierarchy3"/>
    <dgm:cxn modelId="{F950CF13-F1FE-4CE9-95A2-65691FCB38D3}" type="presParOf" srcId="{ED7642AF-11EB-4388-97C3-E8D532FA0275}" destId="{AD14F127-0262-4E25-B1B2-2D208EF7E06D}" srcOrd="1" destOrd="0" presId="urn:microsoft.com/office/officeart/2005/8/layout/hierarchy3"/>
    <dgm:cxn modelId="{ACED2219-57D6-4986-91C5-C4FC680FC76D}" type="presParOf" srcId="{AD14F127-0262-4E25-B1B2-2D208EF7E06D}" destId="{DEAA3849-8BAE-434E-8C05-8EA6FC2A1C60}" srcOrd="0" destOrd="0" presId="urn:microsoft.com/office/officeart/2005/8/layout/hierarchy3"/>
    <dgm:cxn modelId="{9F627BAB-A79E-447B-81DD-7068B9A7B35A}" type="presParOf" srcId="{AD14F127-0262-4E25-B1B2-2D208EF7E06D}" destId="{AE063049-4774-4733-B1F9-2DCC2B4F5154}" srcOrd="1" destOrd="0" presId="urn:microsoft.com/office/officeart/2005/8/layout/hierarchy3"/>
    <dgm:cxn modelId="{91C64B9D-4631-443A-9C03-35E75DBAE50D}" type="presParOf" srcId="{AD14F127-0262-4E25-B1B2-2D208EF7E06D}" destId="{8B43B181-1D54-41E5-BC97-DB88755858F1}" srcOrd="2" destOrd="0" presId="urn:microsoft.com/office/officeart/2005/8/layout/hierarchy3"/>
    <dgm:cxn modelId="{1884E0AD-0226-4246-8D6D-88D81790B794}" type="presParOf" srcId="{AD14F127-0262-4E25-B1B2-2D208EF7E06D}" destId="{CB116F07-2CDB-4E99-9353-65C61311538C}" srcOrd="3" destOrd="0" presId="urn:microsoft.com/office/officeart/2005/8/layout/hierarchy3"/>
    <dgm:cxn modelId="{14536937-1385-42E3-B6BD-7162D8A95D6C}" type="presParOf" srcId="{AD14F127-0262-4E25-B1B2-2D208EF7E06D}" destId="{87078FB9-C077-4EB6-A265-F4E630636E0D}" srcOrd="4" destOrd="0" presId="urn:microsoft.com/office/officeart/2005/8/layout/hierarchy3"/>
    <dgm:cxn modelId="{27C9CE42-FE80-46E3-9BEB-A5AECC111A21}" type="presParOf" srcId="{AD14F127-0262-4E25-B1B2-2D208EF7E06D}" destId="{64DAB399-54B8-4245-A65E-07C66AFFBB9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136BEE-5161-48FB-AC53-1C30E19DD1C8}" type="doc">
      <dgm:prSet loTypeId="urn:microsoft.com/office/officeart/2005/8/layout/hierarchy3" loCatId="hierarchy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FB8141C0-C640-4459-8572-C7B8E2F6523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30 – 90 </a:t>
          </a:r>
          <a:r>
            <a:rPr lang="ru-RU" b="1" dirty="0" smtClean="0">
              <a:solidFill>
                <a:schemeClr val="tx1"/>
              </a:solidFill>
              <a:effectLst/>
            </a:rPr>
            <a:t>МДж/м</a:t>
          </a:r>
          <a:r>
            <a:rPr lang="ru-RU" b="1" baseline="30000" dirty="0" smtClean="0">
              <a:solidFill>
                <a:schemeClr val="tx1"/>
              </a:solidFill>
              <a:effectLst/>
            </a:rPr>
            <a:t>3</a:t>
          </a:r>
          <a:endParaRPr lang="ru-RU" b="1" dirty="0">
            <a:solidFill>
              <a:schemeClr val="tx1"/>
            </a:solidFill>
          </a:endParaRPr>
        </a:p>
      </dgm:t>
    </dgm:pt>
    <dgm:pt modelId="{AB99F6B0-06FA-49AC-ADD4-EF073FE4AA68}" type="parTrans" cxnId="{7A7471FD-A6A1-442F-8E9D-F4CD0FFE63A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99C5D9A-E5B3-4B7D-A7D4-ED2834314D97}" type="sibTrans" cxnId="{7A7471FD-A6A1-442F-8E9D-F4CD0FFE63A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03AFF09-3F7C-482A-8149-6DD1C8F7FCD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effectLst/>
            </a:rPr>
            <a:t>Высокочистый метан</a:t>
          </a:r>
        </a:p>
        <a:p>
          <a:r>
            <a:rPr lang="ru-RU" b="1" dirty="0" smtClean="0">
              <a:solidFill>
                <a:schemeClr val="tx1"/>
              </a:solidFill>
              <a:effectLst/>
            </a:rPr>
            <a:t>(33,43 МДж/м</a:t>
          </a:r>
          <a:r>
            <a:rPr lang="ru-RU" b="1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b="1" dirty="0" smtClean="0">
              <a:solidFill>
                <a:schemeClr val="tx1"/>
              </a:solidFill>
              <a:effectLst/>
            </a:rPr>
            <a:t>)</a:t>
          </a:r>
          <a:endParaRPr lang="ru-RU" dirty="0">
            <a:solidFill>
              <a:schemeClr val="tx1"/>
            </a:solidFill>
          </a:endParaRPr>
        </a:p>
      </dgm:t>
    </dgm:pt>
    <dgm:pt modelId="{583DBD10-635B-4A81-80D8-7143CF9C9FF5}" type="parTrans" cxnId="{74B74565-B49B-4087-9C71-E396338F98E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C9149CD-DE31-45C1-A5D4-FD83DE7F502A}" type="sibTrans" cxnId="{74B74565-B49B-4087-9C71-E396338F98E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83072BE-7B58-4F33-9EF6-72741AF9651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effectLst/>
            </a:rPr>
            <a:t>Высокочистый этан</a:t>
          </a:r>
        </a:p>
        <a:p>
          <a:r>
            <a:rPr lang="ru-RU" sz="1400" b="1" dirty="0" smtClean="0">
              <a:solidFill>
                <a:schemeClr val="tx1"/>
              </a:solidFill>
              <a:effectLst/>
            </a:rPr>
            <a:t>(59,87 МДж/м</a:t>
          </a:r>
          <a:r>
            <a:rPr lang="ru-RU" sz="1400" b="1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dirty="0" smtClean="0">
              <a:solidFill>
                <a:schemeClr val="tx1"/>
              </a:solidFill>
              <a:effectLst/>
            </a:rPr>
            <a:t>)</a:t>
          </a:r>
          <a:endParaRPr lang="ru-RU" sz="1400" dirty="0">
            <a:solidFill>
              <a:schemeClr val="tx1"/>
            </a:solidFill>
          </a:endParaRPr>
        </a:p>
      </dgm:t>
    </dgm:pt>
    <dgm:pt modelId="{26400B13-22C2-4968-8A68-2A3C08257335}" type="parTrans" cxnId="{76EC50D3-3511-4EED-98A7-D9DBC790C05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87CA7B5-2B8D-4A37-8711-855B5134EBE4}" type="sibTrans" cxnId="{76EC50D3-3511-4EED-98A7-D9DBC790C05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2679623-D6FF-4DB1-B717-381E2F847A3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effectLst/>
            </a:rPr>
            <a:t>Высокочистый пропан</a:t>
          </a:r>
        </a:p>
        <a:p>
          <a:r>
            <a:rPr lang="ru-RU" sz="1400" b="1" dirty="0" smtClean="0">
              <a:solidFill>
                <a:schemeClr val="tx1"/>
              </a:solidFill>
              <a:effectLst/>
            </a:rPr>
            <a:t>(86,37 МДж/м</a:t>
          </a:r>
          <a:r>
            <a:rPr lang="ru-RU" sz="1400" b="1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dirty="0" smtClean="0">
              <a:solidFill>
                <a:schemeClr val="tx1"/>
              </a:solidFill>
              <a:effectLst/>
            </a:rPr>
            <a:t>)</a:t>
          </a:r>
          <a:endParaRPr lang="ru-RU" sz="1400" dirty="0">
            <a:solidFill>
              <a:schemeClr val="tx1"/>
            </a:solidFill>
          </a:endParaRPr>
        </a:p>
      </dgm:t>
    </dgm:pt>
    <dgm:pt modelId="{83E0C9FB-6FC7-4B4C-9A8D-6F93403E73F2}" type="parTrans" cxnId="{B8D31C63-0EF6-469F-8EE0-65EA1644ABD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8416CF3-623D-4D7F-ACF2-959781CD2116}" type="sibTrans" cxnId="{B8D31C63-0EF6-469F-8EE0-65EA1644ABD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228988A-80E5-4437-A874-410D557D3453}" type="pres">
      <dgm:prSet presAssocID="{3B136BEE-5161-48FB-AC53-1C30E19DD1C8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D7642AF-11EB-4388-97C3-E8D532FA0275}" type="pres">
      <dgm:prSet presAssocID="{FB8141C0-C640-4459-8572-C7B8E2F65230}" presName="root" presStyleCnt="0"/>
      <dgm:spPr/>
    </dgm:pt>
    <dgm:pt modelId="{EF40869C-3456-429D-9914-B894F1A56D92}" type="pres">
      <dgm:prSet presAssocID="{FB8141C0-C640-4459-8572-C7B8E2F65230}" presName="rootComposite" presStyleCnt="0"/>
      <dgm:spPr/>
    </dgm:pt>
    <dgm:pt modelId="{0179D5D8-479A-4E6D-BB2A-F589077E0164}" type="pres">
      <dgm:prSet presAssocID="{FB8141C0-C640-4459-8572-C7B8E2F65230}" presName="rootText" presStyleLbl="node1" presStyleIdx="0" presStyleCnt="1"/>
      <dgm:spPr/>
      <dgm:t>
        <a:bodyPr/>
        <a:lstStyle/>
        <a:p>
          <a:endParaRPr lang="ru-RU"/>
        </a:p>
      </dgm:t>
    </dgm:pt>
    <dgm:pt modelId="{EDA52FDC-5AE3-459A-8086-9386B3246BD9}" type="pres">
      <dgm:prSet presAssocID="{FB8141C0-C640-4459-8572-C7B8E2F65230}" presName="rootConnector" presStyleLbl="node1" presStyleIdx="0" presStyleCnt="1"/>
      <dgm:spPr/>
      <dgm:t>
        <a:bodyPr/>
        <a:lstStyle/>
        <a:p>
          <a:endParaRPr lang="ru-RU"/>
        </a:p>
      </dgm:t>
    </dgm:pt>
    <dgm:pt modelId="{AD14F127-0262-4E25-B1B2-2D208EF7E06D}" type="pres">
      <dgm:prSet presAssocID="{FB8141C0-C640-4459-8572-C7B8E2F65230}" presName="childShape" presStyleCnt="0"/>
      <dgm:spPr/>
    </dgm:pt>
    <dgm:pt modelId="{DEAA3849-8BAE-434E-8C05-8EA6FC2A1C60}" type="pres">
      <dgm:prSet presAssocID="{583DBD10-635B-4A81-80D8-7143CF9C9FF5}" presName="Name13" presStyleLbl="parChTrans1D2" presStyleIdx="0" presStyleCnt="3"/>
      <dgm:spPr/>
      <dgm:t>
        <a:bodyPr/>
        <a:lstStyle/>
        <a:p>
          <a:endParaRPr lang="ru-RU"/>
        </a:p>
      </dgm:t>
    </dgm:pt>
    <dgm:pt modelId="{AE063049-4774-4733-B1F9-2DCC2B4F5154}" type="pres">
      <dgm:prSet presAssocID="{503AFF09-3F7C-482A-8149-6DD1C8F7FCD1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3B181-1D54-41E5-BC97-DB88755858F1}" type="pres">
      <dgm:prSet presAssocID="{26400B13-22C2-4968-8A68-2A3C08257335}" presName="Name13" presStyleLbl="parChTrans1D2" presStyleIdx="1" presStyleCnt="3"/>
      <dgm:spPr/>
      <dgm:t>
        <a:bodyPr/>
        <a:lstStyle/>
        <a:p>
          <a:endParaRPr lang="ru-RU"/>
        </a:p>
      </dgm:t>
    </dgm:pt>
    <dgm:pt modelId="{CB116F07-2CDB-4E99-9353-65C61311538C}" type="pres">
      <dgm:prSet presAssocID="{283072BE-7B58-4F33-9EF6-72741AF96512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78FB9-C077-4EB6-A265-F4E630636E0D}" type="pres">
      <dgm:prSet presAssocID="{83E0C9FB-6FC7-4B4C-9A8D-6F93403E73F2}" presName="Name13" presStyleLbl="parChTrans1D2" presStyleIdx="2" presStyleCnt="3"/>
      <dgm:spPr/>
      <dgm:t>
        <a:bodyPr/>
        <a:lstStyle/>
        <a:p>
          <a:endParaRPr lang="ru-RU"/>
        </a:p>
      </dgm:t>
    </dgm:pt>
    <dgm:pt modelId="{64DAB399-54B8-4245-A65E-07C66AFFBB9B}" type="pres">
      <dgm:prSet presAssocID="{E2679623-D6FF-4DB1-B717-381E2F847A33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EC50D3-3511-4EED-98A7-D9DBC790C050}" srcId="{FB8141C0-C640-4459-8572-C7B8E2F65230}" destId="{283072BE-7B58-4F33-9EF6-72741AF96512}" srcOrd="1" destOrd="0" parTransId="{26400B13-22C2-4968-8A68-2A3C08257335}" sibTransId="{587CA7B5-2B8D-4A37-8711-855B5134EBE4}"/>
    <dgm:cxn modelId="{BF2C3819-D168-4FB5-827F-91CAB0DD24FA}" type="presOf" srcId="{FB8141C0-C640-4459-8572-C7B8E2F65230}" destId="{0179D5D8-479A-4E6D-BB2A-F589077E0164}" srcOrd="0" destOrd="0" presId="urn:microsoft.com/office/officeart/2005/8/layout/hierarchy3"/>
    <dgm:cxn modelId="{A21CD2DF-6526-4185-9F9A-0243569AA9FD}" type="presOf" srcId="{26400B13-22C2-4968-8A68-2A3C08257335}" destId="{8B43B181-1D54-41E5-BC97-DB88755858F1}" srcOrd="0" destOrd="0" presId="urn:microsoft.com/office/officeart/2005/8/layout/hierarchy3"/>
    <dgm:cxn modelId="{C00366FB-CE52-45FF-9BBF-0403207B85CB}" type="presOf" srcId="{283072BE-7B58-4F33-9EF6-72741AF96512}" destId="{CB116F07-2CDB-4E99-9353-65C61311538C}" srcOrd="0" destOrd="0" presId="urn:microsoft.com/office/officeart/2005/8/layout/hierarchy3"/>
    <dgm:cxn modelId="{B9E0004F-A1BD-4D59-82A3-BEE73DD381FB}" type="presOf" srcId="{83E0C9FB-6FC7-4B4C-9A8D-6F93403E73F2}" destId="{87078FB9-C077-4EB6-A265-F4E630636E0D}" srcOrd="0" destOrd="0" presId="urn:microsoft.com/office/officeart/2005/8/layout/hierarchy3"/>
    <dgm:cxn modelId="{74B74565-B49B-4087-9C71-E396338F98E9}" srcId="{FB8141C0-C640-4459-8572-C7B8E2F65230}" destId="{503AFF09-3F7C-482A-8149-6DD1C8F7FCD1}" srcOrd="0" destOrd="0" parTransId="{583DBD10-635B-4A81-80D8-7143CF9C9FF5}" sibTransId="{AC9149CD-DE31-45C1-A5D4-FD83DE7F502A}"/>
    <dgm:cxn modelId="{0601E2C4-1E3E-4627-B2F9-5F0B12BB2BE2}" type="presOf" srcId="{FB8141C0-C640-4459-8572-C7B8E2F65230}" destId="{EDA52FDC-5AE3-459A-8086-9386B3246BD9}" srcOrd="1" destOrd="0" presId="urn:microsoft.com/office/officeart/2005/8/layout/hierarchy3"/>
    <dgm:cxn modelId="{07AE207D-9AA9-487A-8834-A3E5AFAAF65D}" type="presOf" srcId="{E2679623-D6FF-4DB1-B717-381E2F847A33}" destId="{64DAB399-54B8-4245-A65E-07C66AFFBB9B}" srcOrd="0" destOrd="0" presId="urn:microsoft.com/office/officeart/2005/8/layout/hierarchy3"/>
    <dgm:cxn modelId="{B8D31C63-0EF6-469F-8EE0-65EA1644ABD9}" srcId="{FB8141C0-C640-4459-8572-C7B8E2F65230}" destId="{E2679623-D6FF-4DB1-B717-381E2F847A33}" srcOrd="2" destOrd="0" parTransId="{83E0C9FB-6FC7-4B4C-9A8D-6F93403E73F2}" sibTransId="{58416CF3-623D-4D7F-ACF2-959781CD2116}"/>
    <dgm:cxn modelId="{D020D568-CAF3-4363-9C2B-E26AE987D0E0}" type="presOf" srcId="{583DBD10-635B-4A81-80D8-7143CF9C9FF5}" destId="{DEAA3849-8BAE-434E-8C05-8EA6FC2A1C60}" srcOrd="0" destOrd="0" presId="urn:microsoft.com/office/officeart/2005/8/layout/hierarchy3"/>
    <dgm:cxn modelId="{7A7471FD-A6A1-442F-8E9D-F4CD0FFE63A6}" srcId="{3B136BEE-5161-48FB-AC53-1C30E19DD1C8}" destId="{FB8141C0-C640-4459-8572-C7B8E2F65230}" srcOrd="0" destOrd="0" parTransId="{AB99F6B0-06FA-49AC-ADD4-EF073FE4AA68}" sibTransId="{999C5D9A-E5B3-4B7D-A7D4-ED2834314D97}"/>
    <dgm:cxn modelId="{A2E0101B-D2A5-4776-8218-62E9EDB81E43}" type="presOf" srcId="{3B136BEE-5161-48FB-AC53-1C30E19DD1C8}" destId="{5228988A-80E5-4437-A874-410D557D3453}" srcOrd="0" destOrd="0" presId="urn:microsoft.com/office/officeart/2005/8/layout/hierarchy3"/>
    <dgm:cxn modelId="{0E395C37-3482-4EC0-921A-55158F7F42A5}" type="presOf" srcId="{503AFF09-3F7C-482A-8149-6DD1C8F7FCD1}" destId="{AE063049-4774-4733-B1F9-2DCC2B4F5154}" srcOrd="0" destOrd="0" presId="urn:microsoft.com/office/officeart/2005/8/layout/hierarchy3"/>
    <dgm:cxn modelId="{7D157342-6DAD-40C0-926E-D761BC8A1A3C}" type="presParOf" srcId="{5228988A-80E5-4437-A874-410D557D3453}" destId="{ED7642AF-11EB-4388-97C3-E8D532FA0275}" srcOrd="0" destOrd="0" presId="urn:microsoft.com/office/officeart/2005/8/layout/hierarchy3"/>
    <dgm:cxn modelId="{E9B75ABE-E9AA-479E-B6EC-0779A14ABDD6}" type="presParOf" srcId="{ED7642AF-11EB-4388-97C3-E8D532FA0275}" destId="{EF40869C-3456-429D-9914-B894F1A56D92}" srcOrd="0" destOrd="0" presId="urn:microsoft.com/office/officeart/2005/8/layout/hierarchy3"/>
    <dgm:cxn modelId="{986DE2CC-BA8A-4A95-927B-B5E995253F5F}" type="presParOf" srcId="{EF40869C-3456-429D-9914-B894F1A56D92}" destId="{0179D5D8-479A-4E6D-BB2A-F589077E0164}" srcOrd="0" destOrd="0" presId="urn:microsoft.com/office/officeart/2005/8/layout/hierarchy3"/>
    <dgm:cxn modelId="{8066DD30-6AE1-4A44-A306-9EFD8DFC5525}" type="presParOf" srcId="{EF40869C-3456-429D-9914-B894F1A56D92}" destId="{EDA52FDC-5AE3-459A-8086-9386B3246BD9}" srcOrd="1" destOrd="0" presId="urn:microsoft.com/office/officeart/2005/8/layout/hierarchy3"/>
    <dgm:cxn modelId="{CDA72B46-D3C1-496D-A7D5-94B5F4C2F576}" type="presParOf" srcId="{ED7642AF-11EB-4388-97C3-E8D532FA0275}" destId="{AD14F127-0262-4E25-B1B2-2D208EF7E06D}" srcOrd="1" destOrd="0" presId="urn:microsoft.com/office/officeart/2005/8/layout/hierarchy3"/>
    <dgm:cxn modelId="{A36D2E64-72AF-4F88-9EAC-DB4FC83CF8AD}" type="presParOf" srcId="{AD14F127-0262-4E25-B1B2-2D208EF7E06D}" destId="{DEAA3849-8BAE-434E-8C05-8EA6FC2A1C60}" srcOrd="0" destOrd="0" presId="urn:microsoft.com/office/officeart/2005/8/layout/hierarchy3"/>
    <dgm:cxn modelId="{88912CA8-0136-4A1F-8BED-82DD13F25D9D}" type="presParOf" srcId="{AD14F127-0262-4E25-B1B2-2D208EF7E06D}" destId="{AE063049-4774-4733-B1F9-2DCC2B4F5154}" srcOrd="1" destOrd="0" presId="urn:microsoft.com/office/officeart/2005/8/layout/hierarchy3"/>
    <dgm:cxn modelId="{85A0F178-484F-4427-AA30-8A03D13CEA51}" type="presParOf" srcId="{AD14F127-0262-4E25-B1B2-2D208EF7E06D}" destId="{8B43B181-1D54-41E5-BC97-DB88755858F1}" srcOrd="2" destOrd="0" presId="urn:microsoft.com/office/officeart/2005/8/layout/hierarchy3"/>
    <dgm:cxn modelId="{DA1C5006-B2E4-4356-BEE9-C07071E567DD}" type="presParOf" srcId="{AD14F127-0262-4E25-B1B2-2D208EF7E06D}" destId="{CB116F07-2CDB-4E99-9353-65C61311538C}" srcOrd="3" destOrd="0" presId="urn:microsoft.com/office/officeart/2005/8/layout/hierarchy3"/>
    <dgm:cxn modelId="{524F869F-0636-4B20-9A23-D10CFEA3E5C2}" type="presParOf" srcId="{AD14F127-0262-4E25-B1B2-2D208EF7E06D}" destId="{87078FB9-C077-4EB6-A265-F4E630636E0D}" srcOrd="4" destOrd="0" presId="urn:microsoft.com/office/officeart/2005/8/layout/hierarchy3"/>
    <dgm:cxn modelId="{AE424D42-E150-43ED-9174-192A3C9A02C0}" type="presParOf" srcId="{AD14F127-0262-4E25-B1B2-2D208EF7E06D}" destId="{64DAB399-54B8-4245-A65E-07C66AFFBB9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9D5D8-479A-4E6D-BB2A-F589077E0164}">
      <dsp:nvSpPr>
        <dsp:cNvPr id="0" name=""/>
        <dsp:cNvSpPr/>
      </dsp:nvSpPr>
      <dsp:spPr>
        <a:xfrm>
          <a:off x="586220" y="1856"/>
          <a:ext cx="1945949" cy="9729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tx1"/>
              </a:solidFill>
            </a:rPr>
            <a:t>3 – 35 </a:t>
          </a:r>
          <a:r>
            <a:rPr lang="ru-RU" sz="3100" b="1" kern="1200" dirty="0" smtClean="0">
              <a:solidFill>
                <a:schemeClr val="tx1"/>
              </a:solidFill>
              <a:effectLst/>
            </a:rPr>
            <a:t>МДж/м</a:t>
          </a:r>
          <a:r>
            <a:rPr lang="ru-RU" sz="3100" b="1" kern="1200" baseline="30000" dirty="0" smtClean="0">
              <a:solidFill>
                <a:schemeClr val="tx1"/>
              </a:solidFill>
              <a:effectLst/>
            </a:rPr>
            <a:t>3</a:t>
          </a:r>
          <a:endParaRPr lang="ru-RU" sz="3100" b="1" kern="1200" dirty="0">
            <a:solidFill>
              <a:schemeClr val="tx1"/>
            </a:solidFill>
          </a:endParaRPr>
        </a:p>
      </dsp:txBody>
      <dsp:txXfrm>
        <a:off x="614717" y="30353"/>
        <a:ext cx="1888955" cy="915980"/>
      </dsp:txXfrm>
    </dsp:sp>
    <dsp:sp modelId="{DEAA3849-8BAE-434E-8C05-8EA6FC2A1C60}">
      <dsp:nvSpPr>
        <dsp:cNvPr id="0" name=""/>
        <dsp:cNvSpPr/>
      </dsp:nvSpPr>
      <dsp:spPr>
        <a:xfrm>
          <a:off x="780815" y="974831"/>
          <a:ext cx="194594" cy="718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8249"/>
              </a:lnTo>
              <a:lnTo>
                <a:pt x="194594" y="71824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063049-4774-4733-B1F9-2DCC2B4F5154}">
      <dsp:nvSpPr>
        <dsp:cNvPr id="0" name=""/>
        <dsp:cNvSpPr/>
      </dsp:nvSpPr>
      <dsp:spPr>
        <a:xfrm>
          <a:off x="975410" y="1206594"/>
          <a:ext cx="1556759" cy="97297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Высокочистый водород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(10,05 МДж/м</a:t>
          </a:r>
          <a:r>
            <a:rPr lang="ru-RU" sz="1400" b="1" kern="1200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kern="1200" dirty="0" smtClean="0">
              <a:solidFill>
                <a:schemeClr val="tx1"/>
              </a:solidFill>
              <a:effectLst/>
            </a:rPr>
            <a:t>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003907" y="1235091"/>
        <a:ext cx="1499765" cy="915980"/>
      </dsp:txXfrm>
    </dsp:sp>
    <dsp:sp modelId="{8B43B181-1D54-41E5-BC97-DB88755858F1}">
      <dsp:nvSpPr>
        <dsp:cNvPr id="0" name=""/>
        <dsp:cNvSpPr/>
      </dsp:nvSpPr>
      <dsp:spPr>
        <a:xfrm>
          <a:off x="780815" y="974831"/>
          <a:ext cx="194594" cy="1934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4467"/>
              </a:lnTo>
              <a:lnTo>
                <a:pt x="194594" y="193446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116F07-2CDB-4E99-9353-65C61311538C}">
      <dsp:nvSpPr>
        <dsp:cNvPr id="0" name=""/>
        <dsp:cNvSpPr/>
      </dsp:nvSpPr>
      <dsp:spPr>
        <a:xfrm>
          <a:off x="975410" y="2422812"/>
          <a:ext cx="1556759" cy="97297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Смесь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«метан (30 %) – </a:t>
          </a:r>
          <a:r>
            <a:rPr lang="ru-RU" sz="1400" b="1" kern="1200" dirty="0" err="1" smtClean="0">
              <a:solidFill>
                <a:schemeClr val="tx1"/>
              </a:solidFill>
              <a:effectLst/>
            </a:rPr>
            <a:t>монооксид</a:t>
          </a:r>
          <a:r>
            <a:rPr lang="ru-RU" sz="1400" b="1" kern="1200" dirty="0" smtClean="0">
              <a:solidFill>
                <a:schemeClr val="tx1"/>
              </a:solidFill>
              <a:effectLst/>
            </a:rPr>
            <a:t> углерода (70 %) (18,35 МДж/м</a:t>
          </a:r>
          <a:r>
            <a:rPr lang="ru-RU" sz="1400" b="1" kern="1200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kern="1200" dirty="0" smtClean="0">
              <a:solidFill>
                <a:schemeClr val="tx1"/>
              </a:solidFill>
              <a:effectLst/>
            </a:rPr>
            <a:t>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003907" y="2451309"/>
        <a:ext cx="1499765" cy="915980"/>
      </dsp:txXfrm>
    </dsp:sp>
    <dsp:sp modelId="{87078FB9-C077-4EB6-A265-F4E630636E0D}">
      <dsp:nvSpPr>
        <dsp:cNvPr id="0" name=""/>
        <dsp:cNvSpPr/>
      </dsp:nvSpPr>
      <dsp:spPr>
        <a:xfrm>
          <a:off x="780815" y="974831"/>
          <a:ext cx="194594" cy="3164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4024"/>
              </a:lnTo>
              <a:lnTo>
                <a:pt x="194594" y="316402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AB399-54B8-4245-A65E-07C66AFFBB9B}">
      <dsp:nvSpPr>
        <dsp:cNvPr id="0" name=""/>
        <dsp:cNvSpPr/>
      </dsp:nvSpPr>
      <dsp:spPr>
        <a:xfrm>
          <a:off x="975410" y="3652368"/>
          <a:ext cx="1556759" cy="972974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Высокочистый метан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(33,43 МДж/м</a:t>
          </a:r>
          <a:r>
            <a:rPr lang="ru-RU" sz="1400" b="1" kern="1200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kern="1200" dirty="0" smtClean="0">
              <a:solidFill>
                <a:schemeClr val="tx1"/>
              </a:solidFill>
              <a:effectLst/>
            </a:rPr>
            <a:t>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003907" y="3680865"/>
        <a:ext cx="1499765" cy="9159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9D5D8-479A-4E6D-BB2A-F589077E0164}">
      <dsp:nvSpPr>
        <dsp:cNvPr id="0" name=""/>
        <dsp:cNvSpPr/>
      </dsp:nvSpPr>
      <dsp:spPr>
        <a:xfrm>
          <a:off x="739857" y="2240"/>
          <a:ext cx="1940664" cy="9703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chemeClr val="tx1"/>
              </a:solidFill>
            </a:rPr>
            <a:t>30 – 90 </a:t>
          </a:r>
          <a:r>
            <a:rPr lang="ru-RU" sz="3100" b="1" kern="1200" dirty="0" smtClean="0">
              <a:solidFill>
                <a:schemeClr val="tx1"/>
              </a:solidFill>
              <a:effectLst/>
            </a:rPr>
            <a:t>МДж/м</a:t>
          </a:r>
          <a:r>
            <a:rPr lang="ru-RU" sz="3100" b="1" kern="1200" baseline="30000" dirty="0" smtClean="0">
              <a:solidFill>
                <a:schemeClr val="tx1"/>
              </a:solidFill>
              <a:effectLst/>
            </a:rPr>
            <a:t>3</a:t>
          </a:r>
          <a:endParaRPr lang="ru-RU" sz="3100" b="1" kern="1200" dirty="0">
            <a:solidFill>
              <a:schemeClr val="tx1"/>
            </a:solidFill>
          </a:endParaRPr>
        </a:p>
      </dsp:txBody>
      <dsp:txXfrm>
        <a:off x="768277" y="30660"/>
        <a:ext cx="1883824" cy="913492"/>
      </dsp:txXfrm>
    </dsp:sp>
    <dsp:sp modelId="{DEAA3849-8BAE-434E-8C05-8EA6FC2A1C60}">
      <dsp:nvSpPr>
        <dsp:cNvPr id="0" name=""/>
        <dsp:cNvSpPr/>
      </dsp:nvSpPr>
      <dsp:spPr>
        <a:xfrm>
          <a:off x="2292389" y="972572"/>
          <a:ext cx="194066" cy="727749"/>
        </a:xfrm>
        <a:custGeom>
          <a:avLst/>
          <a:gdLst/>
          <a:ahLst/>
          <a:cxnLst/>
          <a:rect l="0" t="0" r="0" b="0"/>
          <a:pathLst>
            <a:path>
              <a:moveTo>
                <a:pt x="194066" y="0"/>
              </a:moveTo>
              <a:lnTo>
                <a:pt x="194066" y="727749"/>
              </a:lnTo>
              <a:lnTo>
                <a:pt x="0" y="72774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063049-4774-4733-B1F9-2DCC2B4F5154}">
      <dsp:nvSpPr>
        <dsp:cNvPr id="0" name=""/>
        <dsp:cNvSpPr/>
      </dsp:nvSpPr>
      <dsp:spPr>
        <a:xfrm>
          <a:off x="739857" y="1215155"/>
          <a:ext cx="1552531" cy="97033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  <a:effectLst/>
            </a:rPr>
            <a:t>Высокочистый метан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  <a:effectLst/>
            </a:rPr>
            <a:t>(33,43 МДж/м</a:t>
          </a:r>
          <a:r>
            <a:rPr lang="ru-RU" sz="1500" b="1" kern="1200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500" b="1" kern="1200" dirty="0" smtClean="0">
              <a:solidFill>
                <a:schemeClr val="tx1"/>
              </a:solidFill>
              <a:effectLst/>
            </a:rPr>
            <a:t>)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768277" y="1243575"/>
        <a:ext cx="1495691" cy="913492"/>
      </dsp:txXfrm>
    </dsp:sp>
    <dsp:sp modelId="{8B43B181-1D54-41E5-BC97-DB88755858F1}">
      <dsp:nvSpPr>
        <dsp:cNvPr id="0" name=""/>
        <dsp:cNvSpPr/>
      </dsp:nvSpPr>
      <dsp:spPr>
        <a:xfrm>
          <a:off x="2292389" y="972572"/>
          <a:ext cx="194066" cy="1940664"/>
        </a:xfrm>
        <a:custGeom>
          <a:avLst/>
          <a:gdLst/>
          <a:ahLst/>
          <a:cxnLst/>
          <a:rect l="0" t="0" r="0" b="0"/>
          <a:pathLst>
            <a:path>
              <a:moveTo>
                <a:pt x="194066" y="0"/>
              </a:moveTo>
              <a:lnTo>
                <a:pt x="194066" y="1940664"/>
              </a:lnTo>
              <a:lnTo>
                <a:pt x="0" y="194066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116F07-2CDB-4E99-9353-65C61311538C}">
      <dsp:nvSpPr>
        <dsp:cNvPr id="0" name=""/>
        <dsp:cNvSpPr/>
      </dsp:nvSpPr>
      <dsp:spPr>
        <a:xfrm>
          <a:off x="739857" y="2428071"/>
          <a:ext cx="1552531" cy="97033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Высокочистый этан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(59,87 МДж/м</a:t>
          </a:r>
          <a:r>
            <a:rPr lang="ru-RU" sz="1400" b="1" kern="1200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kern="1200" dirty="0" smtClean="0">
              <a:solidFill>
                <a:schemeClr val="tx1"/>
              </a:solidFill>
              <a:effectLst/>
            </a:rPr>
            <a:t>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768277" y="2456491"/>
        <a:ext cx="1495691" cy="913492"/>
      </dsp:txXfrm>
    </dsp:sp>
    <dsp:sp modelId="{87078FB9-C077-4EB6-A265-F4E630636E0D}">
      <dsp:nvSpPr>
        <dsp:cNvPr id="0" name=""/>
        <dsp:cNvSpPr/>
      </dsp:nvSpPr>
      <dsp:spPr>
        <a:xfrm>
          <a:off x="2292389" y="972572"/>
          <a:ext cx="194066" cy="3153580"/>
        </a:xfrm>
        <a:custGeom>
          <a:avLst/>
          <a:gdLst/>
          <a:ahLst/>
          <a:cxnLst/>
          <a:rect l="0" t="0" r="0" b="0"/>
          <a:pathLst>
            <a:path>
              <a:moveTo>
                <a:pt x="194066" y="0"/>
              </a:moveTo>
              <a:lnTo>
                <a:pt x="194066" y="3153580"/>
              </a:lnTo>
              <a:lnTo>
                <a:pt x="0" y="315358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DAB399-54B8-4245-A65E-07C66AFFBB9B}">
      <dsp:nvSpPr>
        <dsp:cNvPr id="0" name=""/>
        <dsp:cNvSpPr/>
      </dsp:nvSpPr>
      <dsp:spPr>
        <a:xfrm>
          <a:off x="739857" y="3640986"/>
          <a:ext cx="1552531" cy="970332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Высокочистый пропан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effectLst/>
            </a:rPr>
            <a:t>(86,37 МДж/м</a:t>
          </a:r>
          <a:r>
            <a:rPr lang="ru-RU" sz="1400" b="1" kern="1200" baseline="30000" dirty="0" smtClean="0">
              <a:solidFill>
                <a:schemeClr val="tx1"/>
              </a:solidFill>
              <a:effectLst/>
            </a:rPr>
            <a:t>3</a:t>
          </a:r>
          <a:r>
            <a:rPr lang="ru-RU" sz="1400" b="1" kern="1200" dirty="0" smtClean="0">
              <a:solidFill>
                <a:schemeClr val="tx1"/>
              </a:solidFill>
              <a:effectLst/>
            </a:rPr>
            <a:t>)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768277" y="3669406"/>
        <a:ext cx="1495691" cy="913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E55FF-AA97-46FD-BCA9-53DA71633F8D}" type="datetimeFigureOut">
              <a:rPr lang="ru-RU" smtClean="0"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FB337-CF59-439B-B6B3-98EDB03D51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3632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7D05B75-83B2-4F58-8557-CE952502893B}" type="datetimeFigureOut">
              <a:rPr lang="ru-RU"/>
              <a:pPr>
                <a:defRPr/>
              </a:pPr>
              <a:t>23.10.2017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EE1447-3F4B-48C3-BEEF-60F6414D8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371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1A0A7B5-B7BC-45A2-BF5F-D16B8687922A}" type="slidenum">
              <a:rPr lang="ru-RU">
                <a:solidFill>
                  <a:prstClr val="white"/>
                </a:solidFill>
              </a:rPr>
              <a:pPr/>
              <a:t>1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1143000"/>
            <a:ext cx="4116388" cy="3086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85640" y="4400880"/>
            <a:ext cx="5488322" cy="3600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>
              <a:solidFill>
                <a:prstClr val="white"/>
              </a:solidFill>
              <a:latin typeface="Arial" charset="0"/>
              <a:cs typeface="Arial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884758" y="8686216"/>
            <a:ext cx="2973242" cy="45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 defTabSz="449263">
              <a:buSzPct val="100000"/>
            </a:pPr>
            <a:fld id="{F62FDAFF-D157-4F3D-A941-FEF6DAD66117}" type="slidenum">
              <a:rPr lang="ru-RU" sz="1200"/>
              <a:pPr algn="r" defTabSz="449263">
                <a:buSzPct val="100000"/>
              </a:pPr>
              <a:t>1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96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F2F7FEB-2506-4A35-A031-C6277E1CCF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551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5826F5-28E2-4D30-A33D-AE4182BCA7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313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FE43FAE-E036-445A-89E0-5E653A756B2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546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DBC98CF-849A-4DC4-B645-6811CBAF17D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2514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1609B4D-D05E-40E2-98F4-290BF8885C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738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5563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825625"/>
            <a:ext cx="3867150" cy="4349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C7B50A9-2340-4E86-86A1-66BE146184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342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AFEB5B1-E7A4-4082-A19C-9B89996FC21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308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3DE480-D2BE-4F4A-BEA5-817D79FDED9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005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403DF35-48C9-48C7-94A1-9F3E1599AFB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186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90AE202-A1A0-4994-92EC-929CFEE302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85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835D5E7-C8F5-4A04-9C36-23E670497E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3898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0A07397-54BD-413D-9C86-576427E3FB3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259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0088" cy="58102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02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12EAD5-2549-475A-B8AA-A74FA45559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574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9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7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5642708-1ACA-4034-B717-C433F5304D11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4241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541FEDB-B7E3-495C-8676-8778BD9FF86D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7932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72CEB57-4DA6-4615-B61A-F074E2B4A107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0673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6750085-67EE-46FE-B76C-5704D6129C0B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898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8E5EAD1-687A-4DA3-B2E4-A5788D653255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25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5642708-1ACA-4034-B717-C433F5304D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2228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7FF6F-5CCE-49E4-B1E6-D7CD773C1DFE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3055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A77E51-09F9-4C07-9631-C0E38486182C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3706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DF2F7FEB-2506-4A35-A031-C6277E1CCF87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5559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>
              <a:solidFill>
                <a:srgbClr val="20344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5826F5-28E2-4D30-A33D-AE4182BCA7EA}" type="slidenum">
              <a:rPr lang="ru-RU" smtClean="0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454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7924800" cy="44196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203444"/>
                </a:solidFill>
              </a:rPr>
              <a:t>25 апреля 2012 г.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203444"/>
                </a:solidFill>
              </a:rPr>
              <a:t>НТКМетр, г. Ереван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89CA5-F853-4286-8DE1-3A8C785C0D6D}" type="slidenum">
              <a:rPr lang="ru-RU">
                <a:solidFill>
                  <a:srgbClr val="203444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8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541FEDB-B7E3-495C-8676-8778BD9FF8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2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72CEB57-4DA6-4615-B61A-F074E2B4A1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20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6750085-67EE-46FE-B76C-5704D6129C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23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8E5EAD1-687A-4DA3-B2E4-A5788D6532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60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E27FF6F-5CCE-49E4-B1E6-D7CD773C1D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51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3A77E51-09F9-4C07-9631-C0E3848618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22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18X3X63O\MP900439472[1].jp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67"/>
          <a:stretch/>
        </p:blipFill>
        <p:spPr bwMode="auto">
          <a:xfrm>
            <a:off x="-1044" y="-1"/>
            <a:ext cx="9145044" cy="690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43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72" r:id="rId1"/>
    <p:sldLayoutId id="2147486073" r:id="rId2"/>
    <p:sldLayoutId id="2147486074" r:id="rId3"/>
    <p:sldLayoutId id="2147486075" r:id="rId4"/>
    <p:sldLayoutId id="2147486076" r:id="rId5"/>
    <p:sldLayoutId id="2147486077" r:id="rId6"/>
    <p:sldLayoutId id="2147486078" r:id="rId7"/>
    <p:sldLayoutId id="2147486079" r:id="rId8"/>
    <p:sldLayoutId id="2147486080" r:id="rId9"/>
    <p:sldLayoutId id="2147486081" r:id="rId10"/>
    <p:sldLayoutId id="214748608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bg1"/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5113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щёлкните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5113" cy="434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щёлкните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28650" y="6356350"/>
            <a:ext cx="20558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898989"/>
                </a:solidFill>
              </a:defRPr>
            </a:lvl1pPr>
          </a:lstStyle>
          <a:p>
            <a:pPr defTabSz="449263" eaLnBrk="0" hangingPunct="0">
              <a:buSzPct val="100000"/>
            </a:pPr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hangingPunct="0"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457950" y="6356350"/>
            <a:ext cx="20558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898989"/>
                </a:solidFill>
              </a:defRPr>
            </a:lvl1pPr>
          </a:lstStyle>
          <a:p>
            <a:pPr defTabSz="449263" eaLnBrk="0" hangingPunct="0">
              <a:buSzPct val="100000"/>
            </a:pPr>
            <a:fld id="{A860915F-67AB-4A64-98CE-7A8A0A2C5CCC}" type="slidenum">
              <a:rPr lang="ru-RU">
                <a:latin typeface="Arial" charset="0"/>
                <a:cs typeface="Arial" charset="0"/>
              </a:rPr>
              <a:pPr defTabSz="449263" eaLnBrk="0" hangingPunct="0">
                <a:buSzPct val="100000"/>
              </a:pPr>
              <a:t>‹#›</a:t>
            </a:fld>
            <a:endParaRPr 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74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098" r:id="rId1"/>
    <p:sldLayoutId id="2147486099" r:id="rId2"/>
    <p:sldLayoutId id="2147486100" r:id="rId3"/>
    <p:sldLayoutId id="2147486101" r:id="rId4"/>
    <p:sldLayoutId id="2147486102" r:id="rId5"/>
    <p:sldLayoutId id="2147486103" r:id="rId6"/>
    <p:sldLayoutId id="2147486104" r:id="rId7"/>
    <p:sldLayoutId id="2147486105" r:id="rId8"/>
    <p:sldLayoutId id="2147486106" r:id="rId9"/>
    <p:sldLayoutId id="2147486107" r:id="rId10"/>
    <p:sldLayoutId id="2147486108" r:id="rId11"/>
  </p:sldLayoutIdLst>
  <p:txStyles>
    <p:titleStyle>
      <a:lvl1pPr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 Light" pitchFamily="32" charset="0"/>
          <a:ea typeface="Noto Sans CJK SC Regular" charset="0"/>
          <a:cs typeface="Noto Sans CJK SC Regular" charset="0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 Light" pitchFamily="32" charset="0"/>
          <a:ea typeface="Noto Sans CJK SC Regular" charset="0"/>
          <a:cs typeface="Noto Sans CJK SC Regular" charset="0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 Light" pitchFamily="32" charset="0"/>
          <a:ea typeface="Noto Sans CJK SC Regular" charset="0"/>
          <a:cs typeface="Noto Sans CJK SC Regular" charset="0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 Light" pitchFamily="32" charset="0"/>
          <a:ea typeface="Noto Sans CJK SC Regular" charset="0"/>
          <a:cs typeface="Noto Sans CJK SC Regular" charset="0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 Light" pitchFamily="32" charset="0"/>
          <a:ea typeface="Noto Sans CJK SC Regular" charset="0"/>
          <a:cs typeface="Noto Sans CJK SC Regular" charset="0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 Light" pitchFamily="32" charset="0"/>
          <a:ea typeface="Noto Sans CJK SC Regular" charset="0"/>
          <a:cs typeface="Noto Sans CJK SC Regular" charset="0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 Light" pitchFamily="32" charset="0"/>
          <a:ea typeface="Noto Sans CJK SC Regular" charset="0"/>
          <a:cs typeface="Noto Sans CJK SC Regular" charset="0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 Light" pitchFamily="32" charset="0"/>
          <a:ea typeface="Noto Sans CJK SC Regular" charset="0"/>
          <a:cs typeface="Noto Sans CJK SC Regular" charset="0"/>
        </a:defRPr>
      </a:lvl9pPr>
    </p:titleStyle>
    <p:bodyStyle>
      <a:lvl1pPr marL="342900" indent="-342900" algn="l" defTabSz="44926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18X3X63O\MP900439472[1].jpg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67"/>
          <a:stretch/>
        </p:blipFill>
        <p:spPr bwMode="auto">
          <a:xfrm>
            <a:off x="-1044" y="-1"/>
            <a:ext cx="9145044" cy="690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2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10" r:id="rId1"/>
    <p:sldLayoutId id="2147486111" r:id="rId2"/>
    <p:sldLayoutId id="2147486112" r:id="rId3"/>
    <p:sldLayoutId id="2147486113" r:id="rId4"/>
    <p:sldLayoutId id="2147486114" r:id="rId5"/>
    <p:sldLayoutId id="2147486115" r:id="rId6"/>
    <p:sldLayoutId id="2147486116" r:id="rId7"/>
    <p:sldLayoutId id="2147486117" r:id="rId8"/>
    <p:sldLayoutId id="2147486118" r:id="rId9"/>
    <p:sldLayoutId id="2147486119" r:id="rId10"/>
    <p:sldLayoutId id="2147486120" r:id="rId11"/>
    <p:sldLayoutId id="214748612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chemeClr val="bg1"/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chemeClr val="bg1"/>
          </a:solidFill>
          <a:latin typeface="Segoe Print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jpeg"/><Relationship Id="rId7" Type="http://schemas.openxmlformats.org/officeDocument/2006/relationships/image" Target="../media/image18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0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63087" y="1784278"/>
            <a:ext cx="5634038" cy="267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defTabSz="449263" eaLnBrk="0" hangingPunct="0">
              <a:buSzPct val="100000"/>
            </a:pPr>
            <a:r>
              <a:rPr lang="ru-RU" sz="2100" b="1" dirty="0" smtClean="0">
                <a:solidFill>
                  <a:srgbClr val="FEB76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/>
                <a:ea typeface="+mj-ea"/>
                <a:cs typeface="+mj-cs"/>
              </a:rPr>
              <a:t>О ХОДЕ РЕАЛИЗАЦИИ ПРОГРАММЫ РАБОТ ПО СОЗДАНИЮ СИСТЕМЫ МЕТРОЛОГИЧЕСКОГО ОБЕСПЕЧЕНИЯ ИЗМЕРЕНИЙ КАЛОРИЙНОСТИ (ЭНЕРГИИ СГОРАНИЯ) ГАЗОВОГО ТОПЛИВА В СФЕРЕ ГАЗОВОЙ КАЛОРИМЕТРИИ, А ТАКЖЕ ДРУГИХ ВИДОВ ТОПЛИВ</a:t>
            </a:r>
            <a:endParaRPr lang="ru-RU" sz="2100" dirty="0">
              <a:solidFill>
                <a:srgbClr val="FEB768"/>
              </a:solidFill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168400" y="327432"/>
            <a:ext cx="4525963" cy="74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defTabSz="449263">
              <a:buSzPct val="100000"/>
            </a:pPr>
            <a:r>
              <a:rPr lang="ru-RU" sz="2400" dirty="0" smtClean="0">
                <a:solidFill>
                  <a:srgbClr val="7B7B7B"/>
                </a:solidFill>
                <a:latin typeface="Arial Black" pitchFamily="32" charset="0"/>
              </a:rPr>
              <a:t>46-е </a:t>
            </a:r>
            <a:r>
              <a:rPr lang="ru-RU" sz="2400" dirty="0" smtClean="0">
                <a:solidFill>
                  <a:srgbClr val="7B7B7B"/>
                </a:solidFill>
                <a:latin typeface="Arial Black" pitchFamily="32" charset="0"/>
              </a:rPr>
              <a:t>заседание </a:t>
            </a:r>
            <a:r>
              <a:rPr lang="ru-RU" sz="2400" dirty="0" err="1" smtClean="0">
                <a:solidFill>
                  <a:srgbClr val="7B7B7B"/>
                </a:solidFill>
                <a:latin typeface="Arial Black" pitchFamily="32" charset="0"/>
              </a:rPr>
              <a:t>НТКМетр</a:t>
            </a:r>
            <a:r>
              <a:rPr lang="ru-RU" sz="2400" dirty="0" smtClean="0">
                <a:solidFill>
                  <a:srgbClr val="7B7B7B"/>
                </a:solidFill>
                <a:latin typeface="Arial Black" pitchFamily="32" charset="0"/>
              </a:rPr>
              <a:t> </a:t>
            </a:r>
            <a:r>
              <a:rPr lang="ru-RU" dirty="0" smtClean="0">
                <a:solidFill>
                  <a:srgbClr val="7B7B7B"/>
                </a:solidFill>
                <a:latin typeface="Arial Black" pitchFamily="32" charset="0"/>
              </a:rPr>
              <a:t>(октябрь 2017 </a:t>
            </a:r>
            <a:r>
              <a:rPr lang="ru-RU" dirty="0" smtClean="0">
                <a:solidFill>
                  <a:srgbClr val="7B7B7B"/>
                </a:solidFill>
                <a:latin typeface="Arial Black" pitchFamily="32" charset="0"/>
              </a:rPr>
              <a:t>г</a:t>
            </a:r>
            <a:r>
              <a:rPr lang="ru-RU" dirty="0" smtClean="0">
                <a:solidFill>
                  <a:srgbClr val="7B7B7B"/>
                </a:solidFill>
                <a:latin typeface="Arial Black" pitchFamily="32" charset="0"/>
              </a:rPr>
              <a:t>., г. Цахкадзор)</a:t>
            </a:r>
            <a:endParaRPr lang="ru-RU" dirty="0">
              <a:solidFill>
                <a:srgbClr val="7B7B7B"/>
              </a:solidFill>
              <a:latin typeface="Arial Black" pitchFamily="32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-2816" y="4773192"/>
            <a:ext cx="6375016" cy="171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49263" eaLnBrk="0" hangingPunct="0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  <a:t>Лаборатория калориметрии сжигания и высокочистых органических веществ метрологического назначения</a:t>
            </a:r>
            <a:b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</a:br>
            <a: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  <a:t>ФГУП «ВНИИМ им. </a:t>
            </a:r>
            <a:r>
              <a:rPr lang="ru-RU" sz="1500" b="1" dirty="0" err="1">
                <a:solidFill>
                  <a:srgbClr val="FFFFFF"/>
                </a:solidFill>
                <a:latin typeface="Arial" charset="0"/>
                <a:cs typeface="Arial" charset="0"/>
              </a:rPr>
              <a:t>Д.И</a:t>
            </a:r>
            <a: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  <a:t>. Менделеева»</a:t>
            </a:r>
          </a:p>
          <a:p>
            <a:pPr defTabSz="449263" eaLnBrk="0" hangingPunct="0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  <a:t>Руководитель лаб.: Корчагина Елена Николаевна</a:t>
            </a:r>
          </a:p>
          <a:p>
            <a:pPr defTabSz="449263" eaLnBrk="0" hangingPunct="0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  <a:t>E-mail: </a:t>
            </a:r>
            <a:r>
              <a:rPr lang="ru-RU" sz="15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E.N.Korchagina@vniim.ru</a:t>
            </a:r>
          </a:p>
          <a:p>
            <a:pPr defTabSz="449263" eaLnBrk="0" hangingPunct="0"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5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Адрес</a:t>
            </a:r>
            <a: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  <a:t>: 190005, Россия, С-Пб., Московский пр., 19</a:t>
            </a:r>
            <a:b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</a:br>
            <a:r>
              <a:rPr lang="ru-RU" sz="1500" b="1" dirty="0">
                <a:solidFill>
                  <a:srgbClr val="FFFFFF"/>
                </a:solidFill>
                <a:latin typeface="Arial" charset="0"/>
                <a:cs typeface="Arial" charset="0"/>
              </a:rPr>
              <a:t>Раб. тел. (812) 323-96-39, факс (812) 713-01-14</a:t>
            </a:r>
          </a:p>
        </p:txBody>
      </p:sp>
    </p:spTree>
    <p:extLst>
      <p:ext uri="{BB962C8B-B14F-4D97-AF65-F5344CB8AC3E}">
        <p14:creationId xmlns:p14="http://schemas.microsoft.com/office/powerpoint/2010/main" val="38934493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7912" y="323655"/>
            <a:ext cx="9144000" cy="581075"/>
          </a:xfrm>
          <a:prstGeom prst="rect">
            <a:avLst/>
          </a:prstGeo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9pPr>
            <a:extLst/>
          </a:lstStyle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2300" dirty="0" smtClean="0">
                <a:solidFill>
                  <a:schemeClr val="bg2"/>
                </a:solidFill>
                <a:effectLst/>
              </a:rPr>
              <a:t>МЕТРОЛОГИЧЕСКОЕ ОБЕСПЕЧЕНИЕ КАЛОРИМЕТРИИ</a:t>
            </a:r>
            <a:endParaRPr lang="ru-RU" sz="2300" dirty="0">
              <a:solidFill>
                <a:schemeClr val="bg2"/>
              </a:solidFill>
              <a:effectLst/>
            </a:endParaRPr>
          </a:p>
        </p:txBody>
      </p:sp>
      <p:sp>
        <p:nvSpPr>
          <p:cNvPr id="31759" name="Rectangle 4"/>
          <p:cNvSpPr>
            <a:spLocks noChangeArrowheads="1"/>
          </p:cNvSpPr>
          <p:nvPr/>
        </p:nvSpPr>
        <p:spPr bwMode="auto">
          <a:xfrm>
            <a:off x="1691680" y="4779150"/>
            <a:ext cx="5760639" cy="1320361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ts val="600"/>
              </a:spcBef>
            </a:pPr>
            <a:r>
              <a:rPr lang="ru-RU" sz="2800" b="1" dirty="0">
                <a:solidFill>
                  <a:schemeClr val="accent1"/>
                </a:solidFill>
              </a:rPr>
              <a:t>Средства измерений (бомбовые и газовые калориметры)</a:t>
            </a:r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4210873" y="4152832"/>
            <a:ext cx="685229" cy="477401"/>
          </a:xfrm>
          <a:prstGeom prst="rightArrow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>
              <a:solidFill>
                <a:schemeClr val="accent1"/>
              </a:solidFill>
            </a:endParaRPr>
          </a:p>
        </p:txBody>
      </p:sp>
      <p:sp>
        <p:nvSpPr>
          <p:cNvPr id="31756" name="Rectangle 4"/>
          <p:cNvSpPr>
            <a:spLocks noChangeArrowheads="1"/>
          </p:cNvSpPr>
          <p:nvPr/>
        </p:nvSpPr>
        <p:spPr bwMode="auto">
          <a:xfrm>
            <a:off x="1709892" y="2740844"/>
            <a:ext cx="5734832" cy="1397306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ts val="600"/>
              </a:spcBef>
            </a:pPr>
            <a:r>
              <a:rPr lang="ru-RU" sz="2800" b="1" dirty="0">
                <a:solidFill>
                  <a:schemeClr val="accent1"/>
                </a:solidFill>
              </a:rPr>
              <a:t>Меры удельной и объемной энергии </a:t>
            </a:r>
            <a:r>
              <a:rPr lang="ru-RU" sz="2800" b="1" dirty="0" smtClean="0">
                <a:solidFill>
                  <a:schemeClr val="accent1"/>
                </a:solidFill>
              </a:rPr>
              <a:t>сгорания;</a:t>
            </a:r>
          </a:p>
          <a:p>
            <a:pPr algn="ctr" eaLnBrk="0" hangingPunct="0">
              <a:lnSpc>
                <a:spcPct val="95000"/>
              </a:lnSpc>
              <a:spcBef>
                <a:spcPts val="600"/>
              </a:spcBef>
            </a:pPr>
            <a:r>
              <a:rPr lang="ru-RU" sz="2800" b="1" dirty="0" smtClean="0">
                <a:solidFill>
                  <a:schemeClr val="accent1"/>
                </a:solidFill>
              </a:rPr>
              <a:t>ГСО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245830" y="4169404"/>
            <a:ext cx="4844228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ru-RU" sz="2000" b="1" dirty="0">
                <a:latin typeface="+mj-lt"/>
              </a:rPr>
              <a:t>Прослеживаемость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4228233" y="2176891"/>
            <a:ext cx="650509" cy="477401"/>
          </a:xfrm>
          <a:prstGeom prst="rightArrow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>
              <a:solidFill>
                <a:schemeClr val="accent1"/>
              </a:solidFill>
            </a:endParaRP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1691680" y="911063"/>
            <a:ext cx="5760639" cy="1320361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ts val="600"/>
              </a:spcBef>
            </a:pPr>
            <a:r>
              <a:rPr lang="ru-RU" sz="2800" b="1" dirty="0">
                <a:solidFill>
                  <a:schemeClr val="accent1"/>
                </a:solidFill>
              </a:rPr>
              <a:t>Государственный </a:t>
            </a:r>
            <a:r>
              <a:rPr lang="ru-RU" sz="2800" b="1" dirty="0" smtClean="0">
                <a:solidFill>
                  <a:schemeClr val="accent1"/>
                </a:solidFill>
              </a:rPr>
              <a:t>первичный эталон единиц энергии сгорания (</a:t>
            </a:r>
            <a:r>
              <a:rPr lang="ru-RU" sz="2800" b="1" dirty="0">
                <a:solidFill>
                  <a:schemeClr val="accent1"/>
                </a:solidFill>
              </a:rPr>
              <a:t>ГЭТ 16-2010)</a:t>
            </a: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254915" y="2234189"/>
            <a:ext cx="4844228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 anchor="ctr">
            <a:spAutoFit/>
          </a:bodyPr>
          <a:lstStyle/>
          <a:p>
            <a:pPr algn="ctr" eaLnBrk="0" hangingPunct="0">
              <a:lnSpc>
                <a:spcPct val="95000"/>
              </a:lnSpc>
              <a:spcBef>
                <a:spcPts val="600"/>
              </a:spcBef>
              <a:defRPr/>
            </a:pPr>
            <a:r>
              <a:rPr lang="ru-RU" sz="2000" b="1" dirty="0">
                <a:latin typeface="+mj-lt"/>
              </a:rPr>
              <a:t>Прослеживаемость</a:t>
            </a:r>
          </a:p>
        </p:txBody>
      </p:sp>
    </p:spTree>
    <p:extLst>
      <p:ext uri="{BB962C8B-B14F-4D97-AF65-F5344CB8AC3E}">
        <p14:creationId xmlns:p14="http://schemas.microsoft.com/office/powerpoint/2010/main" val="58066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78161"/>
            <a:ext cx="9144000" cy="531800"/>
          </a:xfrm>
          <a:noFill/>
        </p:spPr>
        <p:txBody>
          <a:bodyPr>
            <a:noAutofit/>
          </a:bodyPr>
          <a:lstStyle/>
          <a:p>
            <a:pPr algn="ctr" eaLnBrk="1" hangingPunct="1"/>
            <a:r>
              <a:rPr kumimoji="1" lang="ru-RU" sz="3400" b="1" dirty="0" smtClean="0">
                <a:solidFill>
                  <a:schemeClr val="bg2"/>
                </a:solidFill>
                <a:latin typeface="+mj-lt"/>
              </a:rPr>
              <a:t>МО ДЛЯ ГАЗОВОЙ КАЛОРИМЕТРИИ</a:t>
            </a:r>
          </a:p>
        </p:txBody>
      </p:sp>
      <p:sp>
        <p:nvSpPr>
          <p:cNvPr id="191495" name="Rectangle 7"/>
          <p:cNvSpPr>
            <a:spLocks noChangeArrowheads="1"/>
          </p:cNvSpPr>
          <p:nvPr/>
        </p:nvSpPr>
        <p:spPr bwMode="auto">
          <a:xfrm>
            <a:off x="684213" y="818710"/>
            <a:ext cx="8001000" cy="54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kumimoji="1" lang="ru-RU" sz="2400" b="1" dirty="0" smtClean="0">
                <a:latin typeface="+mn-lt"/>
              </a:rPr>
              <a:t>Рабочие эталоны для газовых калориметров</a:t>
            </a:r>
            <a:endParaRPr kumimoji="1" lang="ru-RU" sz="2400" b="1" dirty="0">
              <a:latin typeface="+mn-lt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003684"/>
              </p:ext>
            </p:extLst>
          </p:nvPr>
        </p:nvGraphicFramePr>
        <p:xfrm>
          <a:off x="251520" y="1360011"/>
          <a:ext cx="8640961" cy="481429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224609"/>
                <a:gridCol w="2831322"/>
                <a:gridCol w="3585030"/>
              </a:tblGrid>
              <a:tr h="900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Индекс 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Диапазон значений объемной энергии сгорания (низшей), МДж/м</a:t>
                      </a:r>
                      <a:r>
                        <a:rPr lang="ru-RU" sz="1400" baseline="30000" dirty="0">
                          <a:effectLst/>
                        </a:rPr>
                        <a:t>3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Границы абсолютной погрешности (Р=0,95) объемной энергии сгорания (низшей), </a:t>
                      </a:r>
                      <a:r>
                        <a:rPr lang="ru-RU" sz="1400" dirty="0" smtClean="0">
                          <a:effectLst/>
                        </a:rPr>
                        <a:t>%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5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t-EE" sz="1400" dirty="0" smtClean="0">
                          <a:effectLst/>
                        </a:rPr>
                        <a:t>3.1.ZZB.0016.2012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11,7 – 14,7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sym typeface="Symbol"/>
                        </a:rPr>
                        <a:t> </a:t>
                      </a:r>
                      <a:r>
                        <a:rPr lang="ru-RU" sz="1400" dirty="0" smtClean="0">
                          <a:effectLst/>
                        </a:rPr>
                        <a:t>0,3</a:t>
                      </a:r>
                      <a:endParaRPr lang="ru-RU" sz="14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3.1.ZZВ.0017.2014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18,0 – 28,0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sym typeface="Symbol"/>
                        </a:rPr>
                        <a:t> </a:t>
                      </a:r>
                      <a:r>
                        <a:rPr lang="ru-RU" sz="1400" dirty="0" smtClean="0">
                          <a:effectLst/>
                        </a:rPr>
                        <a:t>0,3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t-EE" sz="1400" dirty="0" smtClean="0">
                          <a:effectLst/>
                        </a:rPr>
                        <a:t>3.1.ZZ</a:t>
                      </a:r>
                      <a:r>
                        <a:rPr lang="ru-RU" sz="1400" dirty="0" smtClean="0">
                          <a:effectLst/>
                        </a:rPr>
                        <a:t>В.0018.2014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28,1 – 33,4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sym typeface="Symbol"/>
                        </a:rPr>
                        <a:t> </a:t>
                      </a:r>
                      <a:r>
                        <a:rPr lang="ru-RU" sz="1400" dirty="0" smtClean="0">
                          <a:effectLst/>
                        </a:rPr>
                        <a:t>0,3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50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t-EE" sz="1400" dirty="0" smtClean="0">
                          <a:effectLst/>
                        </a:rPr>
                        <a:t>3.1.ZZB.0015.2012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33,43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sym typeface="Symbol"/>
                        </a:rPr>
                        <a:t> </a:t>
                      </a:r>
                      <a:r>
                        <a:rPr lang="ru-RU" sz="1400" dirty="0" smtClean="0">
                          <a:effectLst/>
                        </a:rPr>
                        <a:t>0,1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t-EE" sz="1400" dirty="0" smtClean="0">
                          <a:effectLst/>
                        </a:rPr>
                        <a:t>3.1.ZZ</a:t>
                      </a:r>
                      <a:r>
                        <a:rPr lang="ru-RU" sz="1400" dirty="0" smtClean="0">
                          <a:effectLst/>
                        </a:rPr>
                        <a:t>В.0020.2014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33,5 – 45,9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sym typeface="Symbol"/>
                        </a:rPr>
                        <a:t> </a:t>
                      </a:r>
                      <a:r>
                        <a:rPr lang="ru-RU" sz="1400" dirty="0" smtClean="0">
                          <a:effectLst/>
                        </a:rPr>
                        <a:t>0,3</a:t>
                      </a:r>
                      <a:endParaRPr lang="ru-RU" sz="1400" b="1" dirty="0" smtClean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t-EE" sz="1400" dirty="0" smtClean="0">
                          <a:effectLst/>
                        </a:rPr>
                        <a:t>3.1.ZZB.0035.2014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46,0 – 55,4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sym typeface="Symbol"/>
                        </a:rPr>
                        <a:t> </a:t>
                      </a:r>
                      <a:r>
                        <a:rPr lang="ru-RU" sz="1400" dirty="0" smtClean="0">
                          <a:effectLst/>
                        </a:rPr>
                        <a:t>0,3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85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Times New Roman"/>
                        </a:rPr>
                        <a:t>Новый (декабрь 2017)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Times New Roman"/>
                        </a:rPr>
                        <a:t>3,0 – 10,0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effectLst/>
                        <a:sym typeface="Symbo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sym typeface="Symbol"/>
                        </a:rPr>
                        <a:t> </a:t>
                      </a:r>
                      <a:r>
                        <a:rPr lang="ru-RU" sz="1400" dirty="0" smtClean="0">
                          <a:effectLst/>
                        </a:rPr>
                        <a:t>0,4</a:t>
                      </a:r>
                      <a:endParaRPr lang="ru-RU" sz="1400" b="1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38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Times New Roman"/>
                        </a:rPr>
                        <a:t>Новый (декабрь 2017)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+mn-lt"/>
                          <a:ea typeface="Times New Roman"/>
                        </a:rPr>
                        <a:t>50,0 – 90,0</a:t>
                      </a: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sym typeface="Symbol"/>
                        </a:rPr>
                        <a:t> </a:t>
                      </a:r>
                      <a:r>
                        <a:rPr lang="ru-RU" sz="1400" dirty="0" smtClean="0">
                          <a:effectLst/>
                        </a:rPr>
                        <a:t>0,3</a:t>
                      </a:r>
                      <a:endParaRPr lang="ru-RU" sz="1400" b="1" dirty="0" smtClean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766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91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91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91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0" y="437356"/>
            <a:ext cx="914399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 smtClean="0">
                <a:solidFill>
                  <a:srgbClr val="F15A21"/>
                </a:solidFill>
                <a:latin typeface="Arial Black"/>
              </a:rPr>
              <a:t>МЕТРОЛОГИЧЕСКИЕ ЗАДАЧИ, СВЯЗАННЫЕ С ИЗМЕРЕНИЯМИ ОБЪЕМНОЙ ТЕПЛОТЫ СГОРАНИЯ (</a:t>
            </a:r>
            <a:r>
              <a:rPr lang="ru-RU" sz="2400" dirty="0" err="1" smtClean="0">
                <a:solidFill>
                  <a:srgbClr val="F15A21"/>
                </a:solidFill>
                <a:latin typeface="Arial Black"/>
              </a:rPr>
              <a:t>ОТС</a:t>
            </a:r>
            <a:r>
              <a:rPr lang="ru-RU" sz="2400" dirty="0" smtClean="0">
                <a:solidFill>
                  <a:srgbClr val="F15A21"/>
                </a:solidFill>
                <a:latin typeface="Arial Black"/>
              </a:rPr>
              <a:t>) ГАЗОВ ПРЯМЫМ КАЛОРИМЕТРИЧЕСКИМ МЕТОДОМ</a:t>
            </a:r>
            <a:endParaRPr lang="ru-RU" sz="2400" dirty="0">
              <a:solidFill>
                <a:srgbClr val="F15A21"/>
              </a:solidFill>
              <a:latin typeface="Arial Black"/>
            </a:endParaRPr>
          </a:p>
        </p:txBody>
      </p:sp>
      <p:sp>
        <p:nvSpPr>
          <p:cNvPr id="21509" name="Line 4"/>
          <p:cNvSpPr>
            <a:spLocks noChangeShapeType="1"/>
          </p:cNvSpPr>
          <p:nvPr/>
        </p:nvSpPr>
        <p:spPr bwMode="auto">
          <a:xfrm>
            <a:off x="2430047" y="4229707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203444"/>
              </a:solidFill>
              <a:latin typeface="Helvetica"/>
            </a:endParaRPr>
          </a:p>
        </p:txBody>
      </p:sp>
      <p:sp>
        <p:nvSpPr>
          <p:cNvPr id="21511" name="Text Box 13"/>
          <p:cNvSpPr txBox="1">
            <a:spLocks noChangeArrowheads="1"/>
          </p:cNvSpPr>
          <p:nvPr/>
        </p:nvSpPr>
        <p:spPr bwMode="auto">
          <a:xfrm>
            <a:off x="6204517" y="3057762"/>
            <a:ext cx="2733675" cy="2176247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dirty="0" smtClean="0">
                <a:solidFill>
                  <a:srgbClr val="524656"/>
                </a:solidFill>
                <a:latin typeface="Helvetica"/>
              </a:rPr>
              <a:t>Разработка </a:t>
            </a:r>
            <a:r>
              <a:rPr lang="ru-RU" sz="2000" dirty="0">
                <a:solidFill>
                  <a:srgbClr val="0068A5"/>
                </a:solidFill>
                <a:latin typeface="Helvetica"/>
              </a:rPr>
              <a:t>новых методик расчета </a:t>
            </a:r>
            <a:r>
              <a:rPr lang="ru-RU" sz="2000" dirty="0" err="1">
                <a:solidFill>
                  <a:srgbClr val="524656"/>
                </a:solidFill>
                <a:latin typeface="Helvetica"/>
              </a:rPr>
              <a:t>ОТС</a:t>
            </a:r>
            <a:r>
              <a:rPr lang="ru-RU" sz="2000" dirty="0">
                <a:solidFill>
                  <a:srgbClr val="524656"/>
                </a:solidFill>
                <a:latin typeface="Helvetica"/>
              </a:rPr>
              <a:t> </a:t>
            </a:r>
            <a:r>
              <a:rPr lang="ru-RU" sz="2000" dirty="0" smtClean="0">
                <a:solidFill>
                  <a:srgbClr val="524656"/>
                </a:solidFill>
                <a:latin typeface="Helvetica"/>
              </a:rPr>
              <a:t>высоко- и низкокалорийных газов </a:t>
            </a:r>
            <a:r>
              <a:rPr lang="ru-RU" sz="2000" dirty="0">
                <a:solidFill>
                  <a:srgbClr val="524656"/>
                </a:solidFill>
                <a:latin typeface="Helvetica"/>
              </a:rPr>
              <a:t>в области газовой </a:t>
            </a:r>
            <a:r>
              <a:rPr lang="ru-RU" sz="2000" dirty="0" smtClean="0">
                <a:solidFill>
                  <a:srgbClr val="524656"/>
                </a:solidFill>
                <a:latin typeface="Helvetica"/>
              </a:rPr>
              <a:t>хроматографии</a:t>
            </a:r>
            <a:endParaRPr lang="ru-RU" sz="3200" dirty="0">
              <a:solidFill>
                <a:srgbClr val="524656"/>
              </a:solidFill>
              <a:latin typeface="Helvetica"/>
            </a:endParaRPr>
          </a:p>
        </p:txBody>
      </p:sp>
      <p:sp>
        <p:nvSpPr>
          <p:cNvPr id="21512" name="Text Box 14"/>
          <p:cNvSpPr txBox="1">
            <a:spLocks noChangeArrowheads="1"/>
          </p:cNvSpPr>
          <p:nvPr/>
        </p:nvSpPr>
        <p:spPr bwMode="auto">
          <a:xfrm>
            <a:off x="161510" y="2900969"/>
            <a:ext cx="2952750" cy="226858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dirty="0" smtClean="0">
                <a:solidFill>
                  <a:srgbClr val="524656"/>
                </a:solidFill>
                <a:latin typeface="Helvetica"/>
              </a:rPr>
              <a:t>Новый калориметрический комплекс в </a:t>
            </a:r>
            <a:r>
              <a:rPr lang="ru-RU" sz="2000" dirty="0">
                <a:solidFill>
                  <a:srgbClr val="524656"/>
                </a:solidFill>
                <a:latin typeface="Helvetica"/>
              </a:rPr>
              <a:t>составе ГЭТ 16-2010</a:t>
            </a:r>
            <a:br>
              <a:rPr lang="ru-RU" sz="2000" dirty="0">
                <a:solidFill>
                  <a:srgbClr val="524656"/>
                </a:solidFill>
                <a:latin typeface="Helvetica"/>
              </a:rPr>
            </a:br>
            <a:r>
              <a:rPr lang="ru-RU" sz="2000" dirty="0">
                <a:solidFill>
                  <a:srgbClr val="524656"/>
                </a:solidFill>
                <a:latin typeface="Helvetica"/>
              </a:rPr>
              <a:t>с диапазоном измерений ОТС</a:t>
            </a:r>
            <a:br>
              <a:rPr lang="ru-RU" sz="2000" dirty="0">
                <a:solidFill>
                  <a:srgbClr val="524656"/>
                </a:solidFill>
                <a:latin typeface="Helvetica"/>
              </a:rPr>
            </a:br>
            <a:r>
              <a:rPr lang="ru-RU" sz="2600" dirty="0">
                <a:solidFill>
                  <a:srgbClr val="0068A5"/>
                </a:solidFill>
                <a:latin typeface="Helvetica"/>
              </a:rPr>
              <a:t>от </a:t>
            </a:r>
            <a:r>
              <a:rPr lang="ru-RU" sz="2600" dirty="0" smtClean="0">
                <a:solidFill>
                  <a:srgbClr val="0068A5"/>
                </a:solidFill>
                <a:latin typeface="Helvetica"/>
              </a:rPr>
              <a:t>3 до </a:t>
            </a:r>
            <a:r>
              <a:rPr lang="en-US" sz="2600" dirty="0" smtClean="0">
                <a:solidFill>
                  <a:srgbClr val="0068A5"/>
                </a:solidFill>
                <a:latin typeface="Helvetica"/>
              </a:rPr>
              <a:t>9</a:t>
            </a:r>
            <a:r>
              <a:rPr lang="ru-RU" sz="2600" dirty="0" smtClean="0">
                <a:solidFill>
                  <a:srgbClr val="0068A5"/>
                </a:solidFill>
                <a:latin typeface="Helvetica"/>
              </a:rPr>
              <a:t>0 </a:t>
            </a:r>
            <a:r>
              <a:rPr lang="ru-RU" sz="2600" dirty="0">
                <a:solidFill>
                  <a:srgbClr val="0068A5"/>
                </a:solidFill>
                <a:latin typeface="Helvetica"/>
              </a:rPr>
              <a:t>МДж/м</a:t>
            </a:r>
            <a:r>
              <a:rPr lang="ru-RU" sz="2600" baseline="30000" dirty="0">
                <a:solidFill>
                  <a:srgbClr val="0068A5"/>
                </a:solidFill>
                <a:latin typeface="Helvetica"/>
              </a:rPr>
              <a:t>3</a:t>
            </a:r>
          </a:p>
        </p:txBody>
      </p:sp>
      <p:sp>
        <p:nvSpPr>
          <p:cNvPr id="21513" name="Text Box 5"/>
          <p:cNvSpPr txBox="1">
            <a:spLocks noChangeArrowheads="1"/>
          </p:cNvSpPr>
          <p:nvPr/>
        </p:nvSpPr>
        <p:spPr bwMode="auto">
          <a:xfrm>
            <a:off x="0" y="1943835"/>
            <a:ext cx="91439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ru-RU" sz="3600" dirty="0" smtClean="0">
                <a:solidFill>
                  <a:srgbClr val="524656"/>
                </a:solidFill>
                <a:latin typeface="Helvetica"/>
              </a:rPr>
              <a:t>ЭТАЛОННЫЙ УРОВЕНЬ</a:t>
            </a:r>
            <a:endParaRPr lang="ru-RU" sz="3600" dirty="0">
              <a:solidFill>
                <a:srgbClr val="524656"/>
              </a:solidFill>
              <a:latin typeface="Helvetica"/>
            </a:endParaRPr>
          </a:p>
        </p:txBody>
      </p:sp>
      <p:sp>
        <p:nvSpPr>
          <p:cNvPr id="21514" name="AutoShape 18"/>
          <p:cNvSpPr>
            <a:spLocks noChangeArrowheads="1"/>
          </p:cNvSpPr>
          <p:nvPr/>
        </p:nvSpPr>
        <p:spPr bwMode="auto">
          <a:xfrm>
            <a:off x="3114261" y="2893749"/>
            <a:ext cx="3090256" cy="2605481"/>
          </a:xfrm>
          <a:prstGeom prst="leftRightArrow">
            <a:avLst>
              <a:gd name="adj1" fmla="val 50000"/>
              <a:gd name="adj2" fmla="val 20000"/>
            </a:avLst>
          </a:prstGeom>
          <a:noFill/>
          <a:ln w="12700">
            <a:solidFill>
              <a:schemeClr val="folHlink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203444"/>
              </a:solidFill>
              <a:latin typeface="Helvetica"/>
            </a:endParaRPr>
          </a:p>
        </p:txBody>
      </p:sp>
      <p:sp>
        <p:nvSpPr>
          <p:cNvPr id="21515" name="Text Box 17"/>
          <p:cNvSpPr txBox="1">
            <a:spLocks noChangeArrowheads="1"/>
          </p:cNvSpPr>
          <p:nvPr/>
        </p:nvSpPr>
        <p:spPr bwMode="auto">
          <a:xfrm>
            <a:off x="3095210" y="3682020"/>
            <a:ext cx="3097212" cy="1006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1600" dirty="0" smtClean="0">
                <a:solidFill>
                  <a:srgbClr val="203444"/>
                </a:solidFill>
                <a:latin typeface="Helvetica"/>
              </a:rPr>
              <a:t>Методические вопросы измерений объемной </a:t>
            </a:r>
            <a:r>
              <a:rPr lang="ru-RU" sz="1600" dirty="0">
                <a:solidFill>
                  <a:srgbClr val="203444"/>
                </a:solidFill>
                <a:latin typeface="Helvetica"/>
              </a:rPr>
              <a:t>теплоты</a:t>
            </a:r>
            <a:br>
              <a:rPr lang="ru-RU" sz="1600" dirty="0">
                <a:solidFill>
                  <a:srgbClr val="203444"/>
                </a:solidFill>
                <a:latin typeface="Helvetica"/>
              </a:rPr>
            </a:br>
            <a:r>
              <a:rPr lang="ru-RU" sz="1600" dirty="0" smtClean="0">
                <a:solidFill>
                  <a:srgbClr val="203444"/>
                </a:solidFill>
                <a:latin typeface="Helvetica"/>
              </a:rPr>
              <a:t>сгорания газов</a:t>
            </a:r>
            <a:endParaRPr lang="ru-RU" sz="1600" dirty="0">
              <a:solidFill>
                <a:srgbClr val="203444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3145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11935"/>
            <a:ext cx="9144000" cy="531800"/>
          </a:xfrm>
          <a:noFill/>
        </p:spPr>
        <p:txBody>
          <a:bodyPr>
            <a:noAutofit/>
          </a:bodyPr>
          <a:lstStyle/>
          <a:p>
            <a:pPr algn="ctr" eaLnBrk="1" hangingPunct="1"/>
            <a:r>
              <a:rPr kumimoji="1" lang="ru-RU" sz="2400" b="1" dirty="0" smtClean="0">
                <a:solidFill>
                  <a:schemeClr val="bg2"/>
                </a:solidFill>
                <a:latin typeface="+mj-lt"/>
              </a:rPr>
              <a:t>НАШИ </a:t>
            </a:r>
            <a:r>
              <a:rPr kumimoji="1" lang="ru-RU" sz="2400" b="1" dirty="0" smtClean="0">
                <a:solidFill>
                  <a:schemeClr val="bg2"/>
                </a:solidFill>
                <a:latin typeface="+mj-lt"/>
              </a:rPr>
              <a:t>перспективные ПРЕДЛОЖЕНИЯ</a:t>
            </a:r>
            <a:endParaRPr kumimoji="1" lang="ru-RU" sz="2400" b="1" dirty="0" smtClean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240299"/>
            <a:ext cx="8608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проведение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сличений эталонных бомбовых и газовых калориметров на </a:t>
            </a: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образцах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твердого, жидкого и газообразного </a:t>
            </a: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топлива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методическая помощь в разработке газового калориметра, реализующего абсолютный метод измерений объемной теплоты сгорания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изготовление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и поставка </a:t>
            </a: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газовых калориметров УСНГ и УСВГ, работающих в дискретно-проточном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режиме в </a:t>
            </a: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диапазонах </a:t>
            </a:r>
          </a:p>
          <a:p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3 – 30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МДж/м3</a:t>
            </a:r>
            <a:r>
              <a:rPr lang="ru-RU" sz="2400" dirty="0">
                <a:solidFill>
                  <a:srgbClr val="203444"/>
                </a:solidFill>
              </a:rPr>
              <a:t> </a:t>
            </a: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с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погрешностью, не </a:t>
            </a: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превышающей 0,4 % и </a:t>
            </a:r>
          </a:p>
          <a:p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30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– </a:t>
            </a: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90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МДж/м3 с погрешностью, не превышающей </a:t>
            </a:r>
            <a:r>
              <a:rPr lang="ru-RU" sz="2400" dirty="0" smtClean="0">
                <a:solidFill>
                  <a:srgbClr val="203444"/>
                </a:solidFill>
                <a:latin typeface="Helvetica"/>
              </a:rPr>
              <a:t>0,3 </a:t>
            </a:r>
            <a:r>
              <a:rPr lang="ru-RU" sz="2400" dirty="0">
                <a:solidFill>
                  <a:srgbClr val="203444"/>
                </a:solidFill>
                <a:latin typeface="Helvetica"/>
              </a:rPr>
              <a:t>%</a:t>
            </a:r>
            <a:endParaRPr lang="ru-RU" sz="2400" dirty="0">
              <a:solidFill>
                <a:srgbClr val="0068A5"/>
              </a:solidFill>
              <a:latin typeface="Helvetica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ru-RU" sz="2400" dirty="0" smtClean="0">
              <a:solidFill>
                <a:srgbClr val="0068A5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376683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11935"/>
            <a:ext cx="9144000" cy="531800"/>
          </a:xfrm>
          <a:noFill/>
        </p:spPr>
        <p:txBody>
          <a:bodyPr>
            <a:noAutofit/>
          </a:bodyPr>
          <a:lstStyle/>
          <a:p>
            <a:pPr algn="ctr" eaLnBrk="1" hangingPunct="1"/>
            <a:r>
              <a:rPr kumimoji="1" lang="ru-RU" sz="3400" b="1" dirty="0" smtClean="0">
                <a:solidFill>
                  <a:schemeClr val="bg2"/>
                </a:solidFill>
                <a:latin typeface="+mj-lt"/>
              </a:rPr>
              <a:t>Назначение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240299"/>
            <a:ext cx="86089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8A5"/>
                </a:solidFill>
                <a:latin typeface="Helvetica"/>
              </a:rPr>
              <a:t>НОВЫЕ УСТАНОВКИ УСВГ И УСНГ: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могут использоваться для прямых </a:t>
            </a:r>
            <a:r>
              <a:rPr lang="ru-RU" sz="2000" dirty="0" smtClean="0">
                <a:solidFill>
                  <a:srgbClr val="0068A5"/>
                </a:solidFill>
                <a:latin typeface="Helvetica"/>
              </a:rPr>
              <a:t>измерений низшей теплоты сгорания </a:t>
            </a: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газовых смесей (в том числе </a:t>
            </a:r>
            <a:r>
              <a:rPr lang="ru-RU" sz="2000" dirty="0" smtClean="0">
                <a:solidFill>
                  <a:srgbClr val="0068A5"/>
                </a:solidFill>
                <a:latin typeface="Helvetica"/>
              </a:rPr>
              <a:t>неизвестного состава</a:t>
            </a: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могут использоваться для </a:t>
            </a:r>
            <a:r>
              <a:rPr lang="ru-RU" sz="2000" dirty="0" smtClean="0">
                <a:solidFill>
                  <a:srgbClr val="0068A5"/>
                </a:solidFill>
                <a:latin typeface="Helvetica"/>
              </a:rPr>
              <a:t>аттестации газовых смесей </a:t>
            </a: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по теплоте сгорания методом прямой калориметрии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аналогичные установки могут быть совместно изготовлены ФГУП «ВНИИМ им. </a:t>
            </a:r>
            <a:r>
              <a:rPr lang="ru-RU" sz="2000" dirty="0" err="1" smtClean="0">
                <a:solidFill>
                  <a:srgbClr val="203444"/>
                </a:solidFill>
                <a:latin typeface="Helvetica"/>
              </a:rPr>
              <a:t>Д.И</a:t>
            </a: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. Менделеева» и ООО «Теплофизические приборы» (Санкт-Петербург) и использоваться на предприятиях </a:t>
            </a:r>
            <a:r>
              <a:rPr lang="ru-RU" sz="2000" dirty="0" smtClean="0">
                <a:solidFill>
                  <a:srgbClr val="0068A5"/>
                </a:solidFill>
                <a:latin typeface="Helvetica"/>
              </a:rPr>
              <a:t>газовой и нефтяной промышленности </a:t>
            </a: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(УСВГ) и </a:t>
            </a:r>
            <a:r>
              <a:rPr lang="ru-RU" sz="2000" dirty="0" smtClean="0">
                <a:solidFill>
                  <a:srgbClr val="0068A5"/>
                </a:solidFill>
                <a:latin typeface="Helvetica"/>
              </a:rPr>
              <a:t>металлургической промышленности</a:t>
            </a: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 (УСНГ) как </a:t>
            </a:r>
            <a:r>
              <a:rPr lang="ru-RU" sz="2000" dirty="0" smtClean="0">
                <a:solidFill>
                  <a:srgbClr val="0068A5"/>
                </a:solidFill>
                <a:latin typeface="Helvetica"/>
              </a:rPr>
              <a:t>средство измерений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68A5"/>
                </a:solidFill>
                <a:latin typeface="Helvetica"/>
              </a:rPr>
              <a:t>превосходят иностранные аналоги по характеристикам</a:t>
            </a:r>
            <a:r>
              <a:rPr lang="ru-RU" sz="2000" dirty="0" smtClean="0">
                <a:solidFill>
                  <a:srgbClr val="203444"/>
                </a:solidFill>
                <a:latin typeface="Helvetica"/>
              </a:rPr>
              <a:t>, поэтому являются перспективным продуктом для продвижения на рынок инновационных технологий</a:t>
            </a:r>
            <a:endParaRPr lang="ru-RU" sz="2000" dirty="0">
              <a:solidFill>
                <a:srgbClr val="203444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372842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C:\Documents and Settings\Прудаев\Мои документы\Конференции_Семинары\Презентации_все\42_\pics\SSA4293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9" r="22485"/>
          <a:stretch/>
        </p:blipFill>
        <p:spPr bwMode="auto">
          <a:xfrm>
            <a:off x="6012700" y="1943835"/>
            <a:ext cx="3131300" cy="416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30" y="548680"/>
            <a:ext cx="8685965" cy="1296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bg2"/>
                </a:solidFill>
                <a:latin typeface="+mj-lt"/>
              </a:rPr>
              <a:t>В </a:t>
            </a:r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2017 г. </a:t>
            </a:r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выполнено</a:t>
            </a:r>
            <a:r>
              <a:rPr lang="ru-RU" sz="2800" b="1" dirty="0">
                <a:solidFill>
                  <a:schemeClr val="bg2"/>
                </a:solidFill>
                <a:latin typeface="+mj-lt"/>
              </a:rPr>
              <a:t>: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5607898" y="4689140"/>
            <a:ext cx="1378995" cy="1583196"/>
            <a:chOff x="5940152" y="3725546"/>
            <a:chExt cx="1901750" cy="2376751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8" name="Прямоугольник 7"/>
            <p:cNvSpPr/>
            <p:nvPr/>
          </p:nvSpPr>
          <p:spPr>
            <a:xfrm>
              <a:off x="5940152" y="3725546"/>
              <a:ext cx="1901750" cy="2376751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sysDot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endParaRPr lang="ru-RU" dirty="0"/>
            </a:p>
          </p:txBody>
        </p:sp>
        <p:pic>
          <p:nvPicPr>
            <p:cNvPr id="65538" name="Picture 2" descr="C:\Documents and Settings\Прудаев\Мои документы\Конференции_Семинары\Презентации_все\РАЗНЫЕ рисунки\develop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08" r="9072" b="24475"/>
            <a:stretch/>
          </p:blipFill>
          <p:spPr bwMode="auto">
            <a:xfrm>
              <a:off x="6120352" y="4220568"/>
              <a:ext cx="1541350" cy="1230443"/>
            </a:xfrm>
            <a:prstGeom prst="rect">
              <a:avLst/>
            </a:prstGeom>
            <a:grpFill/>
            <a:extLst/>
          </p:spPr>
        </p:pic>
      </p:grpSp>
      <p:sp>
        <p:nvSpPr>
          <p:cNvPr id="2" name="Прямоугольник 1"/>
          <p:cNvSpPr/>
          <p:nvPr/>
        </p:nvSpPr>
        <p:spPr>
          <a:xfrm>
            <a:off x="-18510" y="1872402"/>
            <a:ext cx="58910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1600" b="1" dirty="0" smtClean="0">
                <a:latin typeface="+mn-lt"/>
              </a:rPr>
              <a:t>Разработан комплект документов, предназначенный для утверждения </a:t>
            </a:r>
            <a:r>
              <a:rPr lang="ru-RU" sz="1600" b="1" dirty="0">
                <a:solidFill>
                  <a:schemeClr val="accent1"/>
                </a:solidFill>
                <a:latin typeface="+mn-lt"/>
              </a:rPr>
              <a:t>рабочих </a:t>
            </a:r>
            <a:r>
              <a:rPr lang="ru-RU" sz="1600" b="1" dirty="0" smtClean="0">
                <a:solidFill>
                  <a:schemeClr val="accent1"/>
                </a:solidFill>
                <a:latin typeface="+mn-lt"/>
              </a:rPr>
              <a:t>эталонов единицы объемной энергии сгорания </a:t>
            </a:r>
            <a:r>
              <a:rPr lang="ru-RU" sz="1600" b="1" dirty="0">
                <a:latin typeface="+mn-lt"/>
              </a:rPr>
              <a:t>(газовых смесей–имитаторов ПНГ и  низкокалорийных газов</a:t>
            </a:r>
            <a:r>
              <a:rPr lang="ru-RU" sz="1600" b="1" dirty="0" smtClean="0">
                <a:latin typeface="+mn-lt"/>
              </a:rPr>
              <a:t>), которые будут применяться </a:t>
            </a:r>
            <a:r>
              <a:rPr lang="ru-RU" sz="1600" b="1" dirty="0">
                <a:latin typeface="+mn-lt"/>
              </a:rPr>
              <a:t>для </a:t>
            </a:r>
            <a:r>
              <a:rPr lang="ru-RU" sz="1600" b="1" dirty="0" smtClean="0">
                <a:latin typeface="+mn-lt"/>
              </a:rPr>
              <a:t>метрологического обеспечения </a:t>
            </a:r>
            <a:r>
              <a:rPr lang="ru-RU" sz="1600" b="1" dirty="0" smtClean="0">
                <a:latin typeface="+mn-lt"/>
              </a:rPr>
              <a:t>импортных газовых </a:t>
            </a:r>
            <a:r>
              <a:rPr lang="ru-RU" sz="1600" b="1" dirty="0">
                <a:latin typeface="+mn-lt"/>
              </a:rPr>
              <a:t>калориметров фирм «UNION </a:t>
            </a:r>
            <a:r>
              <a:rPr lang="ru-RU" sz="1600" b="1" dirty="0" err="1">
                <a:latin typeface="+mn-lt"/>
              </a:rPr>
              <a:t>Apparatebau</a:t>
            </a:r>
            <a:r>
              <a:rPr lang="ru-RU" sz="1600" b="1" dirty="0">
                <a:latin typeface="+mn-lt"/>
              </a:rPr>
              <a:t>», «</a:t>
            </a:r>
            <a:r>
              <a:rPr lang="ru-RU" sz="1600" b="1" dirty="0" err="1">
                <a:latin typeface="+mn-lt"/>
              </a:rPr>
              <a:t>Reineke</a:t>
            </a:r>
            <a:r>
              <a:rPr lang="ru-RU" sz="1600" b="1" dirty="0">
                <a:latin typeface="+mn-lt"/>
              </a:rPr>
              <a:t>», «СOSA </a:t>
            </a:r>
            <a:r>
              <a:rPr lang="ru-RU" sz="1600" b="1" dirty="0" err="1">
                <a:latin typeface="+mn-lt"/>
              </a:rPr>
              <a:t>Xentaur</a:t>
            </a:r>
            <a:r>
              <a:rPr lang="ru-RU" sz="1600" b="1" dirty="0">
                <a:latin typeface="+mn-lt"/>
              </a:rPr>
              <a:t>», «</a:t>
            </a:r>
            <a:r>
              <a:rPr lang="ru-RU" sz="1600" b="1" dirty="0" err="1">
                <a:latin typeface="+mn-lt"/>
              </a:rPr>
              <a:t>Horbe</a:t>
            </a:r>
            <a:r>
              <a:rPr lang="ru-RU" sz="1600" b="1" dirty="0">
                <a:latin typeface="+mn-lt"/>
              </a:rPr>
              <a:t> </a:t>
            </a:r>
            <a:r>
              <a:rPr lang="ru-RU" sz="1600" b="1" dirty="0" err="1">
                <a:latin typeface="+mn-lt"/>
              </a:rPr>
              <a:t>Instruments</a:t>
            </a:r>
            <a:r>
              <a:rPr lang="ru-RU" sz="1600" b="1" dirty="0">
                <a:latin typeface="+mn-lt"/>
              </a:rPr>
              <a:t>», ...;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1600" b="1" dirty="0" smtClean="0">
                <a:solidFill>
                  <a:schemeClr val="accent1"/>
                </a:solidFill>
                <a:latin typeface="+mn-lt"/>
              </a:rPr>
              <a:t>Проведена аттестация </a:t>
            </a:r>
            <a:r>
              <a:rPr lang="ru-RU" sz="1600" b="1" dirty="0" smtClean="0">
                <a:solidFill>
                  <a:schemeClr val="accent1"/>
                </a:solidFill>
                <a:latin typeface="+mn-lt"/>
              </a:rPr>
              <a:t>двух </a:t>
            </a:r>
            <a:r>
              <a:rPr lang="ru-RU" sz="1600" b="1" dirty="0" smtClean="0">
                <a:solidFill>
                  <a:schemeClr val="accent1"/>
                </a:solidFill>
                <a:latin typeface="+mn-lt"/>
              </a:rPr>
              <a:t>газовых калориметров УСНГ и УСВГ с целью включения </a:t>
            </a:r>
            <a:r>
              <a:rPr lang="ru-RU" sz="1600" b="1" dirty="0" smtClean="0">
                <a:solidFill>
                  <a:schemeClr val="accent1"/>
                </a:solidFill>
                <a:latin typeface="+mn-lt"/>
              </a:rPr>
              <a:t>их </a:t>
            </a:r>
            <a:r>
              <a:rPr lang="ru-RU" sz="1600" b="1" dirty="0">
                <a:latin typeface="+mn-lt"/>
              </a:rPr>
              <a:t>в </a:t>
            </a:r>
            <a:r>
              <a:rPr lang="ru-RU" sz="1600" b="1" dirty="0" smtClean="0">
                <a:latin typeface="+mn-lt"/>
              </a:rPr>
              <a:t>состав </a:t>
            </a:r>
            <a:r>
              <a:rPr lang="ru-RU" sz="1600" b="1" dirty="0">
                <a:latin typeface="+mn-lt"/>
              </a:rPr>
              <a:t>Государственного первичного эталона единиц энергии сгорания, удельной энергии сгорания и объемной энергии сгорания </a:t>
            </a:r>
            <a:r>
              <a:rPr lang="ru-RU" sz="1600" b="1" dirty="0" smtClean="0">
                <a:latin typeface="+mn-lt"/>
              </a:rPr>
              <a:t>«</a:t>
            </a:r>
            <a:r>
              <a:rPr lang="ru-RU" sz="1600" b="1" dirty="0">
                <a:latin typeface="+mn-lt"/>
              </a:rPr>
              <a:t>ГЭТ 16−2010» </a:t>
            </a:r>
            <a:r>
              <a:rPr lang="ru-RU" sz="1600" b="1" dirty="0" smtClean="0">
                <a:latin typeface="+mn-lt"/>
              </a:rPr>
              <a:t>(4-й </a:t>
            </a:r>
            <a:r>
              <a:rPr lang="ru-RU" sz="1600" b="1" dirty="0">
                <a:latin typeface="+mn-lt"/>
              </a:rPr>
              <a:t>квартал </a:t>
            </a:r>
            <a:r>
              <a:rPr lang="ru-RU" sz="1600" b="1" dirty="0" smtClean="0">
                <a:latin typeface="+mn-lt"/>
              </a:rPr>
              <a:t>2017)</a:t>
            </a:r>
            <a:endParaRPr lang="ru-RU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8824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30" y="422666"/>
            <a:ext cx="8685965" cy="1296144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РАБОТЫ ПО МОДЕРНИЗАЦИИ НАЦИОНАЛЬНЫХ ЭТАЛОНОВ ЕДИНИЦЫ ЭНЕРГИИ СГОРАНИЯ:</a:t>
            </a:r>
            <a:endParaRPr lang="ru-RU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8510" y="2179061"/>
            <a:ext cx="553561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b="1" dirty="0">
                <a:latin typeface="+mn-lt"/>
              </a:rPr>
              <a:t>На Украине </a:t>
            </a:r>
            <a:r>
              <a:rPr lang="ru-RU" sz="2000" b="1" dirty="0" smtClean="0">
                <a:latin typeface="+mn-lt"/>
              </a:rPr>
              <a:t>продолжаются </a:t>
            </a:r>
            <a:r>
              <a:rPr lang="ru-RU" sz="2000" b="1" dirty="0">
                <a:latin typeface="+mn-lt"/>
              </a:rPr>
              <a:t>работы  по модернизации национального первичного эталона единицы энергии сгорания (</a:t>
            </a:r>
            <a:r>
              <a:rPr lang="ru-RU" sz="2000" b="1" dirty="0">
                <a:solidFill>
                  <a:schemeClr val="accent1"/>
                </a:solidFill>
                <a:latin typeface="+mn-lt"/>
              </a:rPr>
              <a:t>ДЭТУ 06-04-97</a:t>
            </a:r>
            <a:r>
              <a:rPr lang="ru-RU" sz="2000" b="1" dirty="0">
                <a:latin typeface="+mn-lt"/>
              </a:rPr>
              <a:t>) на основе бомбового калориметра. </a:t>
            </a:r>
            <a:endParaRPr lang="ru-RU" sz="2000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4" name="Рисунок 3" descr="Вырезка экрана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0"/>
          <a:stretch/>
        </p:blipFill>
        <p:spPr>
          <a:xfrm>
            <a:off x="5787135" y="1729011"/>
            <a:ext cx="3249819" cy="3510390"/>
          </a:xfrm>
          <a:prstGeom prst="rect">
            <a:avLst/>
          </a:prstGeom>
        </p:spPr>
      </p:pic>
      <p:pic>
        <p:nvPicPr>
          <p:cNvPr id="10" name="Picture 8" descr="C:\Documents and Settings\Прудаев\Мои документы\Конференции_Семинары\Презентации_все\42_\pics\2423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065" y="1419076"/>
            <a:ext cx="2018888" cy="151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623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1"/>
          <p:cNvSpPr>
            <a:spLocks noChangeArrowheads="1"/>
          </p:cNvSpPr>
          <p:nvPr/>
        </p:nvSpPr>
        <p:spPr bwMode="auto">
          <a:xfrm>
            <a:off x="-505269" y="1365171"/>
            <a:ext cx="9144000" cy="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80850" name="Group 2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475157"/>
              </p:ext>
            </p:extLst>
          </p:nvPr>
        </p:nvGraphicFramePr>
        <p:xfrm>
          <a:off x="141208" y="3250744"/>
          <a:ext cx="8806734" cy="2749550"/>
        </p:xfrm>
        <a:graphic>
          <a:graphicData uri="http://schemas.openxmlformats.org/drawingml/2006/table">
            <a:tbl>
              <a:tblPr/>
              <a:tblGrid>
                <a:gridCol w="1910512"/>
                <a:gridCol w="1620180"/>
                <a:gridCol w="1710190"/>
                <a:gridCol w="1951915"/>
                <a:gridCol w="1613937"/>
              </a:tblGrid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Страна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Россия, ВНИИМ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LNE,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Франция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t-EE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PTB,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Германия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KRISS,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Корея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377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Относительная расширенная неопределенность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 (k = 2)</a:t>
                      </a:r>
                      <a:endParaRPr kumimoji="0" lang="ru-RU" sz="14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14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-4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58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-4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5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-4</a:t>
                      </a:r>
                      <a:endParaRPr lang="ru-RU" sz="2000" dirty="0">
                        <a:solidFill>
                          <a:schemeClr val="accent5"/>
                        </a:solidFill>
                        <a:latin typeface="+mn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36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-4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3" descr="C:\Documents and Settings\Прудаев\Рабочий стол\загруженн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819" y="3596510"/>
            <a:ext cx="791962" cy="88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Группа 3"/>
          <p:cNvGrpSpPr>
            <a:grpSpLocks/>
          </p:cNvGrpSpPr>
          <p:nvPr/>
        </p:nvGrpSpPr>
        <p:grpSpPr bwMode="auto">
          <a:xfrm>
            <a:off x="161510" y="593685"/>
            <a:ext cx="8786433" cy="2670873"/>
            <a:chOff x="-88871" y="3748512"/>
            <a:chExt cx="8786433" cy="1684221"/>
          </a:xfrm>
        </p:grpSpPr>
        <p:sp>
          <p:nvSpPr>
            <p:cNvPr id="28" name="Rectangle 281"/>
            <p:cNvSpPr>
              <a:spLocks noChangeArrowheads="1"/>
            </p:cNvSpPr>
            <p:nvPr/>
          </p:nvSpPr>
          <p:spPr bwMode="auto">
            <a:xfrm>
              <a:off x="-88871" y="3748512"/>
              <a:ext cx="8786433" cy="1277386"/>
            </a:xfrm>
            <a:prstGeom prst="rect">
              <a:avLst/>
            </a:prstGeom>
            <a:noFill/>
            <a:ln w="31750">
              <a:solidFill>
                <a:schemeClr val="accent6"/>
              </a:solidFill>
              <a:miter lim="800000"/>
              <a:headEnd/>
              <a:tailEnd/>
            </a:ln>
            <a:effectLst>
              <a:outerShdw dist="17961" sx="999" sy="999" algn="ctr" rotWithShape="0">
                <a:schemeClr val="tx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 smtClean="0">
                  <a:solidFill>
                    <a:schemeClr val="accent1"/>
                  </a:solidFill>
                  <a:latin typeface="+mj-lt"/>
                  <a:cs typeface="Arial" pitchFamily="34" charset="0"/>
                </a:rPr>
                <a:t>МЕЖДУНАРОДНЫЕ АНАЛОГИ В ОБЛАСТИ ГАЗОВОЙ КАЛОРИМЕТРИИ</a:t>
              </a:r>
              <a:endParaRPr lang="ru-RU" sz="3200" b="1" dirty="0">
                <a:solidFill>
                  <a:schemeClr val="accent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9" name="Line 317"/>
            <p:cNvSpPr>
              <a:spLocks noChangeShapeType="1"/>
            </p:cNvSpPr>
            <p:nvPr/>
          </p:nvSpPr>
          <p:spPr bwMode="auto">
            <a:xfrm>
              <a:off x="6121819" y="5025898"/>
              <a:ext cx="0" cy="406835"/>
            </a:xfrm>
            <a:prstGeom prst="line">
              <a:avLst/>
            </a:prstGeom>
            <a:noFill/>
            <a:ln w="63500">
              <a:solidFill>
                <a:schemeClr val="accent6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z="2800">
                <a:solidFill>
                  <a:schemeClr val="accent1"/>
                </a:solidFill>
              </a:endParaRPr>
            </a:p>
          </p:txBody>
        </p:sp>
      </p:grpSp>
      <p:sp>
        <p:nvSpPr>
          <p:cNvPr id="24" name="Line 318"/>
          <p:cNvSpPr>
            <a:spLocks noChangeShapeType="1"/>
          </p:cNvSpPr>
          <p:nvPr/>
        </p:nvSpPr>
        <p:spPr bwMode="auto">
          <a:xfrm>
            <a:off x="8132325" y="2619391"/>
            <a:ext cx="0" cy="645166"/>
          </a:xfrm>
          <a:prstGeom prst="line">
            <a:avLst/>
          </a:prstGeom>
          <a:noFill/>
          <a:ln w="63500">
            <a:solidFill>
              <a:schemeClr val="accent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52" name="Line 318"/>
          <p:cNvSpPr>
            <a:spLocks noChangeShapeType="1"/>
          </p:cNvSpPr>
          <p:nvPr/>
        </p:nvSpPr>
        <p:spPr bwMode="auto">
          <a:xfrm>
            <a:off x="4491052" y="2619391"/>
            <a:ext cx="0" cy="645168"/>
          </a:xfrm>
          <a:prstGeom prst="line">
            <a:avLst/>
          </a:prstGeom>
          <a:noFill/>
          <a:ln w="63500">
            <a:solidFill>
              <a:schemeClr val="accent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54" name="Line 318"/>
          <p:cNvSpPr>
            <a:spLocks noChangeShapeType="1"/>
          </p:cNvSpPr>
          <p:nvPr/>
        </p:nvSpPr>
        <p:spPr bwMode="auto">
          <a:xfrm>
            <a:off x="2850800" y="2619389"/>
            <a:ext cx="0" cy="645169"/>
          </a:xfrm>
          <a:prstGeom prst="line">
            <a:avLst/>
          </a:prstGeom>
          <a:noFill/>
          <a:ln w="63500">
            <a:solidFill>
              <a:schemeClr val="accent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800">
              <a:solidFill>
                <a:schemeClr val="accent2"/>
              </a:solidFill>
            </a:endParaRPr>
          </a:p>
        </p:txBody>
      </p:sp>
      <p:pic>
        <p:nvPicPr>
          <p:cNvPr id="21" name="Picture 32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3"/>
          <a:stretch/>
        </p:blipFill>
        <p:spPr bwMode="auto">
          <a:xfrm>
            <a:off x="3720455" y="3610784"/>
            <a:ext cx="1571625" cy="92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2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3" b="19769"/>
          <a:stretch/>
        </p:blipFill>
        <p:spPr bwMode="auto">
          <a:xfrm>
            <a:off x="5753081" y="3567829"/>
            <a:ext cx="1395154" cy="92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 descr="C:\Documents and Settings\Прудаев\Рабочий стол\m_hb_kris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325" y="3528161"/>
            <a:ext cx="1270000" cy="95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52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1"/>
          <p:cNvSpPr>
            <a:spLocks noChangeArrowheads="1"/>
          </p:cNvSpPr>
          <p:nvPr/>
        </p:nvSpPr>
        <p:spPr bwMode="auto">
          <a:xfrm>
            <a:off x="-505269" y="1280817"/>
            <a:ext cx="9144000" cy="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80850" name="Group 2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045226"/>
              </p:ext>
            </p:extLst>
          </p:nvPr>
        </p:nvGraphicFramePr>
        <p:xfrm>
          <a:off x="141210" y="3166390"/>
          <a:ext cx="8856664" cy="2962910"/>
        </p:xfrm>
        <a:graphic>
          <a:graphicData uri="http://schemas.openxmlformats.org/drawingml/2006/table">
            <a:tbl>
              <a:tblPr/>
              <a:tblGrid>
                <a:gridCol w="1853760"/>
                <a:gridCol w="900100"/>
                <a:gridCol w="990110"/>
                <a:gridCol w="855095"/>
                <a:gridCol w="1215135"/>
                <a:gridCol w="990110"/>
                <a:gridCol w="990110"/>
                <a:gridCol w="1062244"/>
              </a:tblGrid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Страна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Россия, ВНИИМ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США,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NIST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Китай,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NIM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Республика Беларусь,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БелГИМ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Украина,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ННЦИМ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Турция, </a:t>
                      </a:r>
                      <a:r>
                        <a:rPr lang="en-US" sz="1400" b="1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Tubitak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 UME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Румыния,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BRML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-NIM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</a:tr>
              <a:tr h="1377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Относительная расширенная неопределенность </a:t>
                      </a:r>
                      <a:r>
                        <a:rPr kumimoji="0" lang="en-US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 (k = 2)</a:t>
                      </a:r>
                      <a:endParaRPr kumimoji="0" lang="ru-RU" sz="1400" b="1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-3</a:t>
                      </a:r>
                      <a:endParaRPr lang="ru-RU" sz="2000" dirty="0">
                        <a:solidFill>
                          <a:schemeClr val="accent5"/>
                        </a:solidFill>
                        <a:latin typeface="+mn-lt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1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</a:rPr>
                        <a:t>10</a:t>
                      </a:r>
                      <a:r>
                        <a:rPr kumimoji="0" lang="ru-RU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5"/>
                          </a:solidFill>
                          <a:effectLst/>
                          <a:latin typeface="+mn-lt"/>
                          <a:ea typeface="Times New Roman" pitchFamily="18" charset="0"/>
                          <a:cs typeface="Arial" pitchFamily="34" charset="0"/>
                          <a:sym typeface="Symbol" pitchFamily="18" charset="2"/>
                        </a:rPr>
                        <a:t>-3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/>
                        </a:solidFill>
                        <a:effectLst/>
                        <a:latin typeface="+mn-lt"/>
                        <a:ea typeface="Times New Roman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" name="Группа 1"/>
          <p:cNvGrpSpPr/>
          <p:nvPr/>
        </p:nvGrpSpPr>
        <p:grpSpPr>
          <a:xfrm>
            <a:off x="2039763" y="3734578"/>
            <a:ext cx="6905510" cy="978331"/>
            <a:chOff x="2006715" y="2843935"/>
            <a:chExt cx="6905510" cy="978331"/>
          </a:xfrm>
        </p:grpSpPr>
        <p:pic>
          <p:nvPicPr>
            <p:cNvPr id="6" name="Picture 3" descr="C:\Documents and Settings\Прудаев\Рабочий стол\загруженное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6715" y="2843935"/>
              <a:ext cx="791962" cy="880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645" name="Picture 5" descr="C:\Documents and Settings\Прудаев\Мои документы\Конференции_Семинары\Презентации_все\42_\pics\nist_logo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882" y="3068961"/>
              <a:ext cx="926033" cy="3150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46" name="Picture 6" descr="C:\Documents and Settings\Прудаев\Мои документы\Конференции_Семинары\Презентации_все\42_\pics\logo_new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777"/>
            <a:stretch/>
          </p:blipFill>
          <p:spPr bwMode="auto">
            <a:xfrm>
              <a:off x="3896925" y="2931203"/>
              <a:ext cx="781788" cy="5905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47" name="Picture 7" descr="C:\Documents and Settings\Прудаев\Мои документы\Конференции_Семинары\Презентации_все\42_\pics\53224.gif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45" b="16010"/>
            <a:stretch/>
          </p:blipFill>
          <p:spPr bwMode="auto">
            <a:xfrm>
              <a:off x="4797025" y="3036600"/>
              <a:ext cx="1049878" cy="688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48" name="Picture 8" descr="C:\Documents and Settings\Прудаев\Мои документы\Конференции_Семинары\Презентации_все\42_\pics\24237.jpe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7155" y="2987164"/>
              <a:ext cx="900913" cy="678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49" name="Picture 9" descr="C:\Documents and Settings\Прудаев\Мои документы\Конференции_Семинары\Презентации_все\42_\pics\ume_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7275" y="2953046"/>
              <a:ext cx="720080" cy="869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50" name="Picture 10" descr="C:\Documents and Settings\Прудаев\Мои документы\Конференции_Семинары\Презентации_все\42_\pics\logo_0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7375" y="3059697"/>
              <a:ext cx="964850" cy="5332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3"/>
          <p:cNvGrpSpPr>
            <a:grpSpLocks/>
          </p:cNvGrpSpPr>
          <p:nvPr/>
        </p:nvGrpSpPr>
        <p:grpSpPr bwMode="auto">
          <a:xfrm>
            <a:off x="161510" y="509331"/>
            <a:ext cx="8786433" cy="2670873"/>
            <a:chOff x="-88871" y="3748512"/>
            <a:chExt cx="8786433" cy="1684221"/>
          </a:xfrm>
        </p:grpSpPr>
        <p:sp>
          <p:nvSpPr>
            <p:cNvPr id="28" name="Rectangle 281"/>
            <p:cNvSpPr>
              <a:spLocks noChangeArrowheads="1"/>
            </p:cNvSpPr>
            <p:nvPr/>
          </p:nvSpPr>
          <p:spPr bwMode="auto">
            <a:xfrm>
              <a:off x="-88871" y="3748512"/>
              <a:ext cx="8786433" cy="1277386"/>
            </a:xfrm>
            <a:prstGeom prst="rect">
              <a:avLst/>
            </a:prstGeom>
            <a:noFill/>
            <a:ln w="31750">
              <a:solidFill>
                <a:schemeClr val="accent6"/>
              </a:solidFill>
              <a:miter lim="800000"/>
              <a:headEnd/>
              <a:tailEnd/>
            </a:ln>
            <a:effectLst>
              <a:outerShdw dist="17961" sx="999" sy="999" algn="ctr" rotWithShape="0">
                <a:schemeClr val="tx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200" b="1" dirty="0" smtClean="0">
                  <a:solidFill>
                    <a:schemeClr val="accent1"/>
                  </a:solidFill>
                  <a:latin typeface="+mj-lt"/>
                  <a:cs typeface="Arial" pitchFamily="34" charset="0"/>
                </a:rPr>
                <a:t>МЕЖДУНАРОДНЫЕ АНАЛОГИ В ОБЛАСТИ БОМБОВОЙ КАЛОРИМЕТРИИ</a:t>
              </a:r>
              <a:endParaRPr lang="ru-RU" sz="3200" b="1" dirty="0">
                <a:solidFill>
                  <a:schemeClr val="accent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9" name="Line 317"/>
            <p:cNvSpPr>
              <a:spLocks noChangeShapeType="1"/>
            </p:cNvSpPr>
            <p:nvPr/>
          </p:nvSpPr>
          <p:spPr bwMode="auto">
            <a:xfrm>
              <a:off x="6200277" y="5025898"/>
              <a:ext cx="0" cy="406835"/>
            </a:xfrm>
            <a:prstGeom prst="line">
              <a:avLst/>
            </a:prstGeom>
            <a:noFill/>
            <a:ln w="63500">
              <a:solidFill>
                <a:schemeClr val="accent6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z="2800">
                <a:solidFill>
                  <a:schemeClr val="accent1"/>
                </a:solidFill>
              </a:endParaRPr>
            </a:p>
          </p:txBody>
        </p:sp>
        <p:sp>
          <p:nvSpPr>
            <p:cNvPr id="30" name="Line 318"/>
            <p:cNvSpPr>
              <a:spLocks noChangeShapeType="1"/>
            </p:cNvSpPr>
            <p:nvPr/>
          </p:nvSpPr>
          <p:spPr bwMode="auto">
            <a:xfrm flipH="1">
              <a:off x="7189982" y="5025898"/>
              <a:ext cx="2670" cy="406835"/>
            </a:xfrm>
            <a:prstGeom prst="line">
              <a:avLst/>
            </a:prstGeom>
            <a:noFill/>
            <a:ln w="63500">
              <a:solidFill>
                <a:schemeClr val="accent6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z="2800">
                <a:solidFill>
                  <a:schemeClr val="accent1"/>
                </a:solidFill>
              </a:endParaRPr>
            </a:p>
          </p:txBody>
        </p:sp>
        <p:sp>
          <p:nvSpPr>
            <p:cNvPr id="33" name="Line 321"/>
            <p:cNvSpPr>
              <a:spLocks noChangeShapeType="1"/>
            </p:cNvSpPr>
            <p:nvPr/>
          </p:nvSpPr>
          <p:spPr bwMode="auto">
            <a:xfrm>
              <a:off x="5041699" y="5025898"/>
              <a:ext cx="0" cy="406835"/>
            </a:xfrm>
            <a:prstGeom prst="line">
              <a:avLst/>
            </a:prstGeom>
            <a:noFill/>
            <a:ln w="63500">
              <a:solidFill>
                <a:schemeClr val="accent6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 sz="2800">
                <a:solidFill>
                  <a:schemeClr val="accent1"/>
                </a:solidFill>
              </a:endParaRPr>
            </a:p>
          </p:txBody>
        </p:sp>
      </p:grpSp>
      <p:sp>
        <p:nvSpPr>
          <p:cNvPr id="24" name="Line 318"/>
          <p:cNvSpPr>
            <a:spLocks noChangeShapeType="1"/>
          </p:cNvSpPr>
          <p:nvPr/>
        </p:nvSpPr>
        <p:spPr bwMode="auto">
          <a:xfrm>
            <a:off x="8465518" y="2535037"/>
            <a:ext cx="0" cy="645166"/>
          </a:xfrm>
          <a:prstGeom prst="line">
            <a:avLst/>
          </a:prstGeom>
          <a:noFill/>
          <a:ln w="63500">
            <a:solidFill>
              <a:schemeClr val="accent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52" name="Line 318"/>
          <p:cNvSpPr>
            <a:spLocks noChangeShapeType="1"/>
          </p:cNvSpPr>
          <p:nvPr/>
        </p:nvSpPr>
        <p:spPr bwMode="auto">
          <a:xfrm>
            <a:off x="4299610" y="2535035"/>
            <a:ext cx="0" cy="645168"/>
          </a:xfrm>
          <a:prstGeom prst="line">
            <a:avLst/>
          </a:prstGeom>
          <a:noFill/>
          <a:ln w="63500">
            <a:solidFill>
              <a:schemeClr val="accent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53" name="Line 318"/>
          <p:cNvSpPr>
            <a:spLocks noChangeShapeType="1"/>
          </p:cNvSpPr>
          <p:nvPr/>
        </p:nvSpPr>
        <p:spPr bwMode="auto">
          <a:xfrm>
            <a:off x="3376946" y="2535034"/>
            <a:ext cx="0" cy="645169"/>
          </a:xfrm>
          <a:prstGeom prst="line">
            <a:avLst/>
          </a:prstGeom>
          <a:noFill/>
          <a:ln w="63500">
            <a:solidFill>
              <a:schemeClr val="accent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800">
              <a:solidFill>
                <a:schemeClr val="accent2"/>
              </a:solidFill>
            </a:endParaRPr>
          </a:p>
        </p:txBody>
      </p:sp>
      <p:sp>
        <p:nvSpPr>
          <p:cNvPr id="54" name="Line 318"/>
          <p:cNvSpPr>
            <a:spLocks noChangeShapeType="1"/>
          </p:cNvSpPr>
          <p:nvPr/>
        </p:nvSpPr>
        <p:spPr bwMode="auto">
          <a:xfrm>
            <a:off x="2435744" y="2535035"/>
            <a:ext cx="0" cy="645169"/>
          </a:xfrm>
          <a:prstGeom prst="line">
            <a:avLst/>
          </a:prstGeom>
          <a:noFill/>
          <a:ln w="63500">
            <a:solidFill>
              <a:schemeClr val="accent6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8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3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758676" y="2708920"/>
            <a:ext cx="3036139" cy="948452"/>
            <a:chOff x="1427723" y="2602888"/>
            <a:chExt cx="3036139" cy="948452"/>
          </a:xfrm>
        </p:grpSpPr>
        <p:pic>
          <p:nvPicPr>
            <p:cNvPr id="7" name="Picture 327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3" b="19769"/>
            <a:stretch/>
          </p:blipFill>
          <p:spPr bwMode="auto">
            <a:xfrm>
              <a:off x="2276746" y="2602888"/>
              <a:ext cx="1395154" cy="923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9" descr="C:\Documents and Settings\Прудаев\Мои документы\Конференции_Семинары\Презентации_все\42_\pics\ume_logo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7723" y="2670531"/>
              <a:ext cx="720080" cy="869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Documents and Settings\Прудаев\Рабочий стол\загруженное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1900" y="2670531"/>
              <a:ext cx="791962" cy="880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500702" y="1305735"/>
            <a:ext cx="60987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03444"/>
                </a:solidFill>
                <a:latin typeface="Helvetica"/>
              </a:rPr>
              <a:t>В ОБЛАСТИ БОМБОВОЙ КАЛОРИМЕТРИИ</a:t>
            </a:r>
            <a:endParaRPr lang="ru-RU" sz="3200" b="1" dirty="0">
              <a:solidFill>
                <a:srgbClr val="203444"/>
              </a:solidFill>
              <a:latin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1947" y="4112595"/>
            <a:ext cx="6029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03444"/>
                </a:solidFill>
                <a:latin typeface="Helvetica"/>
              </a:rPr>
              <a:t>В ОБЛАСТИ ГАЗОВОЙ КАЛОРИМЕТРИИ</a:t>
            </a:r>
            <a:endParaRPr lang="ru-RU" sz="3200" b="1" dirty="0">
              <a:solidFill>
                <a:srgbClr val="203444"/>
              </a:solidFill>
              <a:latin typeface="Helvetic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702" y="5229200"/>
            <a:ext cx="2948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68A5"/>
                </a:solidFill>
                <a:latin typeface="Helvetica"/>
              </a:rPr>
              <a:t>В перспективе</a:t>
            </a:r>
            <a:endParaRPr lang="ru-RU" sz="3200" dirty="0">
              <a:solidFill>
                <a:srgbClr val="0068A5"/>
              </a:solidFill>
              <a:latin typeface="Helvetica"/>
            </a:endParaRPr>
          </a:p>
        </p:txBody>
      </p:sp>
      <p:pic>
        <p:nvPicPr>
          <p:cNvPr id="14" name="Picture 32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3"/>
          <a:stretch/>
        </p:blipFill>
        <p:spPr bwMode="auto">
          <a:xfrm>
            <a:off x="4368271" y="5150640"/>
            <a:ext cx="1571625" cy="923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286635" y="343107"/>
            <a:ext cx="50994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15A21"/>
                </a:solidFill>
                <a:latin typeface="Arial Black"/>
              </a:rPr>
              <a:t>СЛИЧЕНИЯ</a:t>
            </a:r>
            <a:endParaRPr lang="ru-RU" sz="6000" b="1" dirty="0">
              <a:solidFill>
                <a:srgbClr val="F15A21"/>
              </a:solidFill>
              <a:latin typeface="Arial Black"/>
            </a:endParaRPr>
          </a:p>
        </p:txBody>
      </p:sp>
      <p:pic>
        <p:nvPicPr>
          <p:cNvPr id="16" name="Picture 2" descr="C:\Documents and Settings\Прудаев\Мои документы\Конференции_Семинары\Презентации_все\43_Казань\pics\logo_coomet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5" r="74490" b="4375"/>
          <a:stretch/>
        </p:blipFill>
        <p:spPr bwMode="auto">
          <a:xfrm>
            <a:off x="6282190" y="683695"/>
            <a:ext cx="3037491" cy="558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18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416719" y="692150"/>
            <a:ext cx="8512969" cy="10541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Программа работ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885113" y="6237288"/>
            <a:ext cx="762000" cy="365125"/>
          </a:xfrm>
        </p:spPr>
        <p:txBody>
          <a:bodyPr/>
          <a:lstStyle/>
          <a:p>
            <a:pPr>
              <a:defRPr/>
            </a:pPr>
            <a:fld id="{B69F2E18-E0C5-4198-B419-7A650526380B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139273" name="Picture 81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0"/>
            <a:ext cx="693738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7046" y="1803588"/>
            <a:ext cx="81909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solidFill>
                  <a:schemeClr val="accent1"/>
                </a:solidFill>
                <a:latin typeface="+mn-lt"/>
              </a:rPr>
              <a:t>Разработка межгосударственной поверочной схемы для СИ энергии </a:t>
            </a: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сгорания - выполнено</a:t>
            </a:r>
            <a:endParaRPr lang="ru-RU" sz="2000" dirty="0" smtClean="0">
              <a:solidFill>
                <a:schemeClr val="accent1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solidFill>
                  <a:schemeClr val="accent6"/>
                </a:solidFill>
                <a:latin typeface="+mn-lt"/>
              </a:rPr>
              <a:t>Разработка межгосударственных стандартных образцов для калориметрии </a:t>
            </a:r>
            <a:r>
              <a:rPr lang="ru-RU" sz="2000" dirty="0" smtClean="0">
                <a:solidFill>
                  <a:schemeClr val="accent6"/>
                </a:solidFill>
                <a:latin typeface="+mn-lt"/>
              </a:rPr>
              <a:t>сжигания – </a:t>
            </a:r>
            <a:r>
              <a:rPr lang="ru-RU" sz="2000" dirty="0" smtClean="0">
                <a:solidFill>
                  <a:schemeClr val="accent3"/>
                </a:solidFill>
                <a:latin typeface="+mn-lt"/>
              </a:rPr>
              <a:t>работа частично выполнена,  будет продолжена</a:t>
            </a:r>
            <a:endParaRPr lang="ru-RU" sz="2000" dirty="0" smtClean="0">
              <a:solidFill>
                <a:schemeClr val="accent3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solidFill>
                  <a:schemeClr val="accent1"/>
                </a:solidFill>
                <a:latin typeface="+mn-lt"/>
              </a:rPr>
              <a:t>Организация и проведение межгосударственных межлабораторных сравнительных испытаний  на образцах твердых и  жидких </a:t>
            </a: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топлив -  </a:t>
            </a:r>
            <a:r>
              <a:rPr lang="ru-RU" sz="2000" dirty="0" smtClean="0">
                <a:solidFill>
                  <a:schemeClr val="bg2"/>
                </a:solidFill>
                <a:latin typeface="+mn-lt"/>
              </a:rPr>
              <a:t>ежегодно</a:t>
            </a: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, к ноябрю 2017 будет сформирован новый перечень участников (в настоящий момент есть заявка от  лаборатории из Украины)</a:t>
            </a:r>
            <a:endParaRPr lang="ru-RU" sz="2000" dirty="0" smtClean="0">
              <a:solidFill>
                <a:schemeClr val="accent1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solidFill>
                  <a:schemeClr val="accent3"/>
                </a:solidFill>
                <a:latin typeface="+mn-lt"/>
              </a:rPr>
              <a:t>Работы по модернизации национальных эталонов единицы энергии </a:t>
            </a:r>
            <a:r>
              <a:rPr lang="ru-RU" sz="2000" dirty="0" smtClean="0">
                <a:solidFill>
                  <a:schemeClr val="accent3"/>
                </a:solidFill>
                <a:latin typeface="+mn-lt"/>
              </a:rPr>
              <a:t>сгорания проводят Россия и Украина</a:t>
            </a:r>
            <a:endParaRPr lang="ru-RU" sz="2000" dirty="0" smtClean="0">
              <a:solidFill>
                <a:schemeClr val="accent3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solidFill>
                  <a:schemeClr val="accent1"/>
                </a:solidFill>
                <a:latin typeface="+mn-lt"/>
              </a:rPr>
              <a:t>Методическая помощь координатора работ (ФГУП «ВНИИМ </a:t>
            </a:r>
            <a:r>
              <a:rPr lang="ru-RU" sz="2000" dirty="0" err="1">
                <a:solidFill>
                  <a:schemeClr val="accent1"/>
                </a:solidFill>
                <a:latin typeface="+mn-lt"/>
              </a:rPr>
              <a:t>им.Д.И.Менделеева</a:t>
            </a:r>
            <a:r>
              <a:rPr lang="ru-RU" sz="2000" dirty="0" smtClean="0">
                <a:solidFill>
                  <a:schemeClr val="accent1"/>
                </a:solidFill>
                <a:latin typeface="+mn-lt"/>
              </a:rPr>
              <a:t>») </a:t>
            </a:r>
            <a:endParaRPr lang="ru-RU" sz="20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9442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368660"/>
            <a:ext cx="3131840" cy="4495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2490" y="898772"/>
            <a:ext cx="5781267" cy="187743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800" b="1" cap="all" dirty="0">
                <a:ln w="0"/>
                <a:solidFill>
                  <a:schemeClr val="accent6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Спасибо за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800" b="1" cap="all" dirty="0">
                <a:ln w="0"/>
                <a:solidFill>
                  <a:schemeClr val="accent6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внимание</a:t>
            </a:r>
            <a:r>
              <a:rPr lang="en-US" sz="5800" b="1" cap="all" dirty="0">
                <a:ln w="0"/>
                <a:solidFill>
                  <a:schemeClr val="accent6"/>
                </a:soli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!</a:t>
            </a:r>
            <a:endParaRPr lang="ru-RU" sz="5800" b="1" cap="all" dirty="0">
              <a:ln w="0"/>
              <a:solidFill>
                <a:schemeClr val="accent6"/>
              </a:soli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10" name="Rectangle 10"/>
          <p:cNvSpPr txBox="1">
            <a:spLocks noChangeArrowheads="1"/>
          </p:cNvSpPr>
          <p:nvPr/>
        </p:nvSpPr>
        <p:spPr bwMode="auto">
          <a:xfrm>
            <a:off x="145919" y="4509120"/>
            <a:ext cx="8383215" cy="176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400" kern="1200"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</a:t>
            </a:r>
            <a: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лаб.: Корчагина Елена Николаевна</a:t>
            </a:r>
          </a:p>
          <a:p>
            <a:pPr algn="l" eaLnBrk="1" hangingPunct="1"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ru-RU" sz="20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mail</a:t>
            </a:r>
            <a: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E.N.Korchagina@vniim.ru</a:t>
            </a:r>
          </a:p>
          <a:p>
            <a:pPr algn="l" eaLnBrk="1" hangingPunct="1"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Корчагина Е.Н</a:t>
            </a: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eaLnBrk="1" hangingPunct="1"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sz="20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Адрес</a:t>
            </a:r>
            <a: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190005, Россия, С-Пб., Московский пр., 19</a:t>
            </a:r>
            <a:b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Раб. тел. (812) 323-96-39, факс (812) 713-01-14</a:t>
            </a:r>
            <a:endParaRPr lang="ru-RU" sz="20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5920" y="3464057"/>
            <a:ext cx="606688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Clr>
                <a:srgbClr val="2DA2BF"/>
              </a:buClr>
              <a:defRPr/>
            </a:pPr>
            <a:r>
              <a:rPr lang="ru-RU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Лаборатория калориметрии сжигания и высокочистых органических веществ метрологического назначения</a:t>
            </a:r>
            <a:br>
              <a:rPr lang="ru-RU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ФГУП «ВНИИМ им. </a:t>
            </a:r>
            <a:r>
              <a:rPr lang="ru-RU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Д.И</a:t>
            </a:r>
            <a:r>
              <a:rPr lang="ru-RU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Менделеева»</a:t>
            </a:r>
          </a:p>
        </p:txBody>
      </p:sp>
    </p:spTree>
    <p:extLst>
      <p:ext uri="{BB962C8B-B14F-4D97-AF65-F5344CB8AC3E}">
        <p14:creationId xmlns:p14="http://schemas.microsoft.com/office/powerpoint/2010/main" val="103132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30" y="377661"/>
            <a:ext cx="8685965" cy="1296144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РАБОТЫ ПО МОДЕРНИЗАЦИИ НАЦИОНАЛЬНЫХ ЭТАЛОНОВ ЕДИНИЦЫ ЭНЕРГИИ СГОРАНИЯ:</a:t>
            </a:r>
            <a:endParaRPr lang="ru-RU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0" y="1728095"/>
            <a:ext cx="88022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>
                <a:latin typeface="+mn-lt"/>
              </a:rPr>
              <a:t>В </a:t>
            </a:r>
            <a:r>
              <a:rPr lang="ru-RU" sz="2000" b="1" dirty="0">
                <a:latin typeface="+mn-lt"/>
              </a:rPr>
              <a:t>России </a:t>
            </a:r>
            <a:r>
              <a:rPr lang="ru-RU" sz="2000" b="1" dirty="0" smtClean="0">
                <a:latin typeface="+mn-lt"/>
              </a:rPr>
              <a:t>завершены </a:t>
            </a:r>
            <a:r>
              <a:rPr lang="ru-RU" sz="2000" b="1" dirty="0">
                <a:latin typeface="+mn-lt"/>
              </a:rPr>
              <a:t>мероприятия по «Совершенствованию государственного первичного эталона единиц энергии сгорания (ГЭТ 16-2010) с целью расширения диапазона измерений объемной энергии сгорания</a:t>
            </a:r>
            <a:r>
              <a:rPr lang="ru-RU" sz="2000" b="1" dirty="0" smtClean="0">
                <a:latin typeface="+mn-lt"/>
              </a:rPr>
              <a:t>» (3-90 МДж/м3)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b="1" dirty="0" smtClean="0">
                <a:latin typeface="+mn-lt"/>
              </a:rPr>
              <a:t>Проведены </a:t>
            </a:r>
            <a:r>
              <a:rPr lang="ru-RU" sz="2000" b="1" dirty="0">
                <a:latin typeface="+mn-lt"/>
              </a:rPr>
              <a:t>исследования метрологических </a:t>
            </a:r>
            <a:r>
              <a:rPr lang="ru-RU" sz="2000" b="1" dirty="0" smtClean="0">
                <a:latin typeface="+mn-lt"/>
              </a:rPr>
              <a:t>характеристик:    	газового калориметра для </a:t>
            </a:r>
            <a:r>
              <a:rPr lang="ru-RU" sz="2000" b="1" dirty="0">
                <a:latin typeface="+mn-lt"/>
              </a:rPr>
              <a:t>сжигания </a:t>
            </a:r>
            <a:r>
              <a:rPr lang="ru-RU" sz="2000" b="1" dirty="0" smtClean="0">
                <a:latin typeface="+mn-lt"/>
              </a:rPr>
              <a:t>высококалорийного газа </a:t>
            </a:r>
            <a:r>
              <a:rPr lang="ru-RU" sz="2000" b="1" dirty="0">
                <a:latin typeface="+mn-lt"/>
              </a:rPr>
              <a:t>(УСВГ</a:t>
            </a:r>
            <a:r>
              <a:rPr lang="ru-RU" sz="2000" b="1" dirty="0" smtClean="0">
                <a:latin typeface="+mn-lt"/>
              </a:rPr>
              <a:t>) </a:t>
            </a:r>
            <a:r>
              <a:rPr lang="ru-RU" sz="2000" b="1" dirty="0"/>
              <a:t>в диапазоне от </a:t>
            </a:r>
            <a:r>
              <a:rPr lang="ru-RU" sz="2000" b="1" dirty="0" smtClean="0"/>
              <a:t>25 </a:t>
            </a:r>
            <a:r>
              <a:rPr lang="ru-RU" sz="2000" b="1" dirty="0"/>
              <a:t>до </a:t>
            </a:r>
            <a:r>
              <a:rPr lang="ru-RU" sz="2000" b="1" dirty="0" smtClean="0"/>
              <a:t>90 </a:t>
            </a:r>
            <a:r>
              <a:rPr lang="ru-RU" sz="2000" b="1" dirty="0"/>
              <a:t>МДж/м3</a:t>
            </a:r>
            <a:r>
              <a:rPr lang="ru-RU" sz="2000" b="1" dirty="0" smtClean="0">
                <a:latin typeface="+mn-lt"/>
              </a:rPr>
              <a:t>, предназначенного </a:t>
            </a:r>
            <a:r>
              <a:rPr lang="ru-RU" sz="2000" b="1" dirty="0">
                <a:latin typeface="+mn-lt"/>
              </a:rPr>
              <a:t>для измерений калорийности нефтяного попутного газа, природного газа и их </a:t>
            </a:r>
            <a:r>
              <a:rPr lang="ru-RU" sz="2000" b="1" dirty="0" smtClean="0">
                <a:latin typeface="+mn-lt"/>
              </a:rPr>
              <a:t>смесей</a:t>
            </a:r>
            <a:r>
              <a:rPr lang="ru-RU" sz="2000" b="1" dirty="0">
                <a:latin typeface="+mn-lt"/>
              </a:rPr>
              <a:t>;</a:t>
            </a:r>
            <a:endParaRPr lang="ru-RU" sz="2000" b="1" dirty="0" smtClean="0">
              <a:latin typeface="+mn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b="1" dirty="0">
                <a:latin typeface="+mn-lt"/>
              </a:rPr>
              <a:t>	газового калориметра для сжигания низкокалорийных     газов (УСНГ</a:t>
            </a:r>
            <a:r>
              <a:rPr lang="ru-RU" sz="2000" b="1" dirty="0" smtClean="0">
                <a:latin typeface="+mn-lt"/>
              </a:rPr>
              <a:t>) </a:t>
            </a:r>
            <a:r>
              <a:rPr lang="ru-RU" sz="2000" b="1" dirty="0">
                <a:latin typeface="+mn-lt"/>
              </a:rPr>
              <a:t>в диапазоне от 3 до </a:t>
            </a:r>
            <a:r>
              <a:rPr lang="ru-RU" sz="2000" b="1" dirty="0" smtClean="0">
                <a:latin typeface="+mn-lt"/>
              </a:rPr>
              <a:t>35 </a:t>
            </a:r>
            <a:r>
              <a:rPr lang="ru-RU" sz="2000" b="1" dirty="0">
                <a:latin typeface="+mn-lt"/>
              </a:rPr>
              <a:t>МДж/м3</a:t>
            </a:r>
            <a:r>
              <a:rPr lang="ru-RU" sz="2000" b="1" dirty="0" smtClean="0">
                <a:latin typeface="+mn-lt"/>
              </a:rPr>
              <a:t>, </a:t>
            </a:r>
            <a:r>
              <a:rPr lang="ru-RU" sz="2000" b="1" dirty="0">
                <a:latin typeface="+mn-lt"/>
              </a:rPr>
              <a:t>предназначенного для измерений калорийности  доменного, коксового газа и их смесей с природным </a:t>
            </a:r>
            <a:r>
              <a:rPr lang="ru-RU" sz="2000" b="1" dirty="0" smtClean="0">
                <a:latin typeface="+mn-lt"/>
              </a:rPr>
              <a:t>газом.</a:t>
            </a:r>
          </a:p>
          <a:p>
            <a:r>
              <a:rPr lang="ru-RU" sz="2000" b="1" dirty="0" smtClean="0">
                <a:solidFill>
                  <a:schemeClr val="accent1"/>
                </a:solidFill>
                <a:latin typeface="+mn-lt"/>
              </a:rPr>
              <a:t>В состав ГЭТ 16 будут введены 2 новых газовых калориметра непрерывного действия УСВГ и УСНГ</a:t>
            </a:r>
            <a:endParaRPr lang="ru-RU" sz="2000" b="1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7461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0" name="AutoShape 40"/>
          <p:cNvSpPr>
            <a:spLocks noChangeArrowheads="1"/>
          </p:cNvSpPr>
          <p:nvPr/>
        </p:nvSpPr>
        <p:spPr bwMode="auto">
          <a:xfrm>
            <a:off x="6128333" y="2224486"/>
            <a:ext cx="431800" cy="287337"/>
          </a:xfrm>
          <a:prstGeom prst="leftRightArrow">
            <a:avLst>
              <a:gd name="adj1" fmla="val 58009"/>
              <a:gd name="adj2" fmla="val 37020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400"/>
          </a:p>
        </p:txBody>
      </p:sp>
      <p:sp>
        <p:nvSpPr>
          <p:cNvPr id="25621" name="AutoShape 41"/>
          <p:cNvSpPr>
            <a:spLocks noChangeArrowheads="1"/>
          </p:cNvSpPr>
          <p:nvPr/>
        </p:nvSpPr>
        <p:spPr bwMode="auto">
          <a:xfrm>
            <a:off x="7460245" y="2888856"/>
            <a:ext cx="504825" cy="288925"/>
          </a:xfrm>
          <a:prstGeom prst="upArrow">
            <a:avLst>
              <a:gd name="adj1" fmla="val 49685"/>
              <a:gd name="adj2" fmla="val 36264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400"/>
          </a:p>
        </p:txBody>
      </p:sp>
      <p:sp>
        <p:nvSpPr>
          <p:cNvPr id="25622" name="AutoShape 42"/>
          <p:cNvSpPr>
            <a:spLocks noChangeArrowheads="1"/>
          </p:cNvSpPr>
          <p:nvPr/>
        </p:nvSpPr>
        <p:spPr bwMode="auto">
          <a:xfrm>
            <a:off x="2053264" y="2576117"/>
            <a:ext cx="433388" cy="287338"/>
          </a:xfrm>
          <a:prstGeom prst="upArrow">
            <a:avLst>
              <a:gd name="adj1" fmla="val 50185"/>
              <a:gd name="adj2" fmla="val 39227"/>
            </a:avLst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400"/>
          </a:p>
        </p:txBody>
      </p:sp>
      <p:sp>
        <p:nvSpPr>
          <p:cNvPr id="25623" name="AutoShape 44"/>
          <p:cNvSpPr>
            <a:spLocks noChangeArrowheads="1"/>
          </p:cNvSpPr>
          <p:nvPr/>
        </p:nvSpPr>
        <p:spPr bwMode="auto">
          <a:xfrm>
            <a:off x="2701758" y="3882385"/>
            <a:ext cx="360362" cy="215900"/>
          </a:xfrm>
          <a:prstGeom prst="upArrow">
            <a:avLst>
              <a:gd name="adj1" fmla="val 49778"/>
              <a:gd name="adj2" fmla="val 49264"/>
            </a:avLst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400"/>
          </a:p>
        </p:txBody>
      </p:sp>
      <p:sp>
        <p:nvSpPr>
          <p:cNvPr id="25624" name="AutoShape 45"/>
          <p:cNvSpPr>
            <a:spLocks noChangeArrowheads="1"/>
          </p:cNvSpPr>
          <p:nvPr/>
        </p:nvSpPr>
        <p:spPr bwMode="auto">
          <a:xfrm>
            <a:off x="1442075" y="3882385"/>
            <a:ext cx="360363" cy="215900"/>
          </a:xfrm>
          <a:prstGeom prst="upArrow">
            <a:avLst>
              <a:gd name="adj1" fmla="val 49778"/>
              <a:gd name="adj2" fmla="val 49264"/>
            </a:avLst>
          </a:prstGeom>
          <a:ln>
            <a:headEnd/>
            <a:tailEnd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400"/>
          </a:p>
        </p:txBody>
      </p:sp>
      <p:sp>
        <p:nvSpPr>
          <p:cNvPr id="25629" name="AutoShape 51"/>
          <p:cNvSpPr>
            <a:spLocks noChangeArrowheads="1"/>
          </p:cNvSpPr>
          <p:nvPr/>
        </p:nvSpPr>
        <p:spPr bwMode="auto">
          <a:xfrm>
            <a:off x="7533270" y="4689081"/>
            <a:ext cx="504825" cy="215900"/>
          </a:xfrm>
          <a:prstGeom prst="upArrow">
            <a:avLst>
              <a:gd name="adj1" fmla="val 49685"/>
              <a:gd name="adj2" fmla="val 36264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40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23655"/>
            <a:ext cx="9144000" cy="6477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bg2"/>
                </a:solidFill>
                <a:latin typeface="+mj-lt"/>
              </a:rPr>
              <a:t>СОСТАВ ГЭТ 16</a:t>
            </a:r>
            <a:endParaRPr lang="ru-RU" sz="2800" b="1" dirty="0" smtClean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7225" name="_s1039"/>
          <p:cNvSpPr>
            <a:spLocks noChangeArrowheads="1"/>
          </p:cNvSpPr>
          <p:nvPr/>
        </p:nvSpPr>
        <p:spPr bwMode="auto">
          <a:xfrm>
            <a:off x="4575565" y="1612505"/>
            <a:ext cx="1552767" cy="1250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/>
            <a:r>
              <a:rPr lang="ru-RU" sz="1600" b="1" dirty="0" smtClean="0"/>
              <a:t>Газовый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калориметр</a:t>
            </a:r>
            <a:br>
              <a:rPr lang="ru-RU" sz="1600" b="1" dirty="0"/>
            </a:br>
            <a:r>
              <a:rPr lang="ru-RU" sz="1600" b="1" dirty="0"/>
              <a:t>«КАТЕТ»</a:t>
            </a:r>
            <a:endParaRPr lang="ru-RU" sz="1600" dirty="0"/>
          </a:p>
        </p:txBody>
      </p:sp>
      <p:sp>
        <p:nvSpPr>
          <p:cNvPr id="25608" name="_s1038"/>
          <p:cNvSpPr>
            <a:spLocks noChangeArrowheads="1"/>
          </p:cNvSpPr>
          <p:nvPr/>
        </p:nvSpPr>
        <p:spPr bwMode="auto">
          <a:xfrm>
            <a:off x="6560133" y="1612505"/>
            <a:ext cx="2349500" cy="12509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tIns="0" rIns="0" bIns="0"/>
          <a:lstStyle/>
          <a:p>
            <a:pPr algn="ctr"/>
            <a:r>
              <a:rPr lang="ru-RU" sz="1600" b="1"/>
              <a:t>Калориметр</a:t>
            </a:r>
          </a:p>
          <a:p>
            <a:pPr algn="ctr"/>
            <a:r>
              <a:rPr lang="ru-RU" sz="1600" b="1"/>
              <a:t>с газовой</a:t>
            </a:r>
            <a:br>
              <a:rPr lang="ru-RU" sz="1600" b="1"/>
            </a:br>
            <a:r>
              <a:rPr lang="ru-RU" sz="1600" b="1"/>
              <a:t>горелкой</a:t>
            </a:r>
          </a:p>
          <a:p>
            <a:pPr algn="ctr"/>
            <a:r>
              <a:rPr lang="ru-RU" sz="1600" b="1"/>
              <a:t>«В-06АК»-</a:t>
            </a:r>
            <a:br>
              <a:rPr lang="ru-RU" sz="1600" b="1"/>
            </a:br>
            <a:r>
              <a:rPr lang="ru-RU" sz="1600" b="1"/>
              <a:t>компаратор</a:t>
            </a:r>
          </a:p>
        </p:txBody>
      </p:sp>
      <p:sp>
        <p:nvSpPr>
          <p:cNvPr id="25609" name="_s1037"/>
          <p:cNvSpPr>
            <a:spLocks noChangeArrowheads="1"/>
          </p:cNvSpPr>
          <p:nvPr/>
        </p:nvSpPr>
        <p:spPr bwMode="auto">
          <a:xfrm>
            <a:off x="6668083" y="3177781"/>
            <a:ext cx="2165350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/>
            <a:r>
              <a:rPr lang="ru-RU" sz="1400" b="1"/>
              <a:t>Мера объемной</a:t>
            </a:r>
            <a:br>
              <a:rPr lang="ru-RU" sz="1400" b="1"/>
            </a:br>
            <a:r>
              <a:rPr lang="ru-RU" sz="1400" b="1"/>
              <a:t>энергии сгорания</a:t>
            </a:r>
            <a:br>
              <a:rPr lang="ru-RU" sz="1400" b="1"/>
            </a:br>
            <a:r>
              <a:rPr lang="ru-RU" sz="1400" b="1"/>
              <a:t>высокочистый</a:t>
            </a:r>
            <a:br>
              <a:rPr lang="ru-RU" sz="1400" b="1"/>
            </a:br>
            <a:r>
              <a:rPr lang="ru-RU" sz="1400" b="1"/>
              <a:t>метан</a:t>
            </a:r>
          </a:p>
          <a:p>
            <a:pPr algn="ctr"/>
            <a:r>
              <a:rPr lang="ru-RU" sz="1400" b="1"/>
              <a:t>(молярная доля</a:t>
            </a:r>
          </a:p>
          <a:p>
            <a:pPr algn="ctr"/>
            <a:r>
              <a:rPr lang="ru-RU" sz="1400" b="1"/>
              <a:t> основного компонента,</a:t>
            </a:r>
          </a:p>
          <a:p>
            <a:pPr algn="ctr"/>
            <a:r>
              <a:rPr lang="ru-RU" sz="1400" b="1"/>
              <a:t> не менее 99,95%)</a:t>
            </a:r>
          </a:p>
        </p:txBody>
      </p:sp>
      <p:sp>
        <p:nvSpPr>
          <p:cNvPr id="307228" name="_s1033"/>
          <p:cNvSpPr>
            <a:spLocks noChangeArrowheads="1"/>
          </p:cNvSpPr>
          <p:nvPr/>
        </p:nvSpPr>
        <p:spPr bwMode="auto">
          <a:xfrm>
            <a:off x="1129339" y="1606156"/>
            <a:ext cx="2281237" cy="96996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/>
            <a:r>
              <a:rPr lang="ru-RU" sz="1600" b="1" dirty="0" smtClean="0"/>
              <a:t>Калориметр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с бомбой</a:t>
            </a:r>
            <a:br>
              <a:rPr lang="ru-RU" sz="1600" b="1" dirty="0"/>
            </a:br>
            <a:r>
              <a:rPr lang="ru-RU" sz="1600" b="1" dirty="0"/>
              <a:t>«</a:t>
            </a:r>
            <a:r>
              <a:rPr lang="ru-RU" sz="1600" b="1" dirty="0" err="1"/>
              <a:t>ВИМ</a:t>
            </a:r>
            <a:r>
              <a:rPr lang="ru-RU" sz="1600" b="1" dirty="0"/>
              <a:t>»</a:t>
            </a:r>
          </a:p>
        </p:txBody>
      </p:sp>
      <p:sp>
        <p:nvSpPr>
          <p:cNvPr id="25611" name="_s1034"/>
          <p:cNvSpPr>
            <a:spLocks noChangeArrowheads="1"/>
          </p:cNvSpPr>
          <p:nvPr/>
        </p:nvSpPr>
        <p:spPr bwMode="auto">
          <a:xfrm>
            <a:off x="1097130" y="2830912"/>
            <a:ext cx="2300287" cy="105147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/>
            <a:r>
              <a:rPr lang="ru-RU" sz="1400" b="1"/>
              <a:t>Мера удельной</a:t>
            </a:r>
            <a:br>
              <a:rPr lang="ru-RU" sz="1400" b="1"/>
            </a:br>
            <a:r>
              <a:rPr lang="ru-RU" sz="1400" b="1"/>
              <a:t>энергии сгорания</a:t>
            </a:r>
            <a:br>
              <a:rPr lang="ru-RU" sz="1400" b="1"/>
            </a:br>
            <a:r>
              <a:rPr lang="ru-RU" sz="1400" b="1"/>
              <a:t>бензойная кислота</a:t>
            </a:r>
            <a:br>
              <a:rPr lang="ru-RU" sz="1400" b="1"/>
            </a:br>
            <a:r>
              <a:rPr lang="ru-RU" sz="1400" b="1"/>
              <a:t>марки К-1</a:t>
            </a:r>
          </a:p>
        </p:txBody>
      </p:sp>
      <p:sp>
        <p:nvSpPr>
          <p:cNvPr id="25612" name="_s1036"/>
          <p:cNvSpPr>
            <a:spLocks noChangeArrowheads="1"/>
          </p:cNvSpPr>
          <p:nvPr/>
        </p:nvSpPr>
        <p:spPr bwMode="auto">
          <a:xfrm>
            <a:off x="2341395" y="4098285"/>
            <a:ext cx="2050585" cy="12607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/>
          <a:lstStyle/>
          <a:p>
            <a:pPr algn="ctr"/>
            <a:r>
              <a:rPr lang="ru-RU" sz="1400" b="1" dirty="0"/>
              <a:t>аппаратура для</a:t>
            </a:r>
          </a:p>
          <a:p>
            <a:pPr algn="ctr"/>
            <a:r>
              <a:rPr lang="ru-RU" sz="1400" b="1" dirty="0"/>
              <a:t>определения </a:t>
            </a:r>
            <a:br>
              <a:rPr lang="ru-RU" sz="1400" b="1" dirty="0"/>
            </a:br>
            <a:r>
              <a:rPr lang="ru-RU" sz="1400" b="1" dirty="0"/>
              <a:t>суммарной молярной</a:t>
            </a:r>
            <a:br>
              <a:rPr lang="ru-RU" sz="1400" b="1" dirty="0"/>
            </a:br>
            <a:r>
              <a:rPr lang="ru-RU" sz="1400" b="1" dirty="0"/>
              <a:t>доли  примесей</a:t>
            </a:r>
          </a:p>
          <a:p>
            <a:pPr algn="ctr"/>
            <a:r>
              <a:rPr lang="ru-RU" sz="1400" b="1" dirty="0"/>
              <a:t>в бензойной кислоте</a:t>
            </a:r>
          </a:p>
          <a:p>
            <a:pPr algn="ctr"/>
            <a:r>
              <a:rPr lang="ru-RU" sz="1400" b="1" dirty="0"/>
              <a:t>марки К– 1</a:t>
            </a:r>
          </a:p>
        </p:txBody>
      </p:sp>
      <p:sp>
        <p:nvSpPr>
          <p:cNvPr id="307231" name="_s1035"/>
          <p:cNvSpPr>
            <a:spLocks noChangeArrowheads="1"/>
          </p:cNvSpPr>
          <p:nvPr/>
        </p:nvSpPr>
        <p:spPr bwMode="auto">
          <a:xfrm>
            <a:off x="997890" y="5540774"/>
            <a:ext cx="2544136" cy="45684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/>
            <a:r>
              <a:rPr lang="ru-RU" sz="1400" b="1" dirty="0" smtClean="0"/>
              <a:t>Весы </a:t>
            </a:r>
            <a:r>
              <a:rPr lang="en-US" sz="1400" b="1" dirty="0" smtClean="0"/>
              <a:t>Metler Toledo</a:t>
            </a:r>
            <a:r>
              <a:rPr lang="ru-RU" sz="1400" b="1" dirty="0" smtClean="0"/>
              <a:t> </a:t>
            </a:r>
            <a:r>
              <a:rPr lang="en-US" sz="1400" b="1" dirty="0" smtClean="0"/>
              <a:t>XP </a:t>
            </a:r>
            <a:r>
              <a:rPr lang="en-US" sz="1400" b="1" dirty="0"/>
              <a:t>205</a:t>
            </a:r>
            <a:endParaRPr lang="ru-RU" sz="1400" dirty="0"/>
          </a:p>
        </p:txBody>
      </p:sp>
      <p:sp>
        <p:nvSpPr>
          <p:cNvPr id="25615" name="_s1036"/>
          <p:cNvSpPr>
            <a:spLocks noChangeArrowheads="1"/>
          </p:cNvSpPr>
          <p:nvPr/>
        </p:nvSpPr>
        <p:spPr bwMode="auto">
          <a:xfrm>
            <a:off x="120071" y="4109398"/>
            <a:ext cx="2076862" cy="126234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/>
          <a:lstStyle/>
          <a:p>
            <a:pPr algn="ctr"/>
            <a:r>
              <a:rPr lang="ru-RU" sz="1400" b="1" dirty="0"/>
              <a:t>аппаратура для</a:t>
            </a:r>
          </a:p>
          <a:p>
            <a:pPr algn="ctr"/>
            <a:r>
              <a:rPr lang="ru-RU" sz="1400" b="1" dirty="0"/>
              <a:t>получения</a:t>
            </a:r>
            <a:br>
              <a:rPr lang="ru-RU" sz="1400" b="1" dirty="0"/>
            </a:br>
            <a:r>
              <a:rPr lang="ru-RU" sz="1400" b="1" dirty="0"/>
              <a:t>высокочистой</a:t>
            </a:r>
            <a:br>
              <a:rPr lang="ru-RU" sz="1400" b="1" dirty="0"/>
            </a:br>
            <a:r>
              <a:rPr lang="ru-RU" sz="1400" b="1" dirty="0"/>
              <a:t>бензойной кислоты</a:t>
            </a:r>
          </a:p>
          <a:p>
            <a:pPr algn="ctr"/>
            <a:r>
              <a:rPr lang="ru-RU" sz="1400" b="1" dirty="0"/>
              <a:t>марки К– 1</a:t>
            </a:r>
          </a:p>
        </p:txBody>
      </p:sp>
      <p:sp>
        <p:nvSpPr>
          <p:cNvPr id="25625" name="Text Box 46"/>
          <p:cNvSpPr txBox="1">
            <a:spLocks noChangeArrowheads="1"/>
          </p:cNvSpPr>
          <p:nvPr/>
        </p:nvSpPr>
        <p:spPr bwMode="auto">
          <a:xfrm>
            <a:off x="4575565" y="782733"/>
            <a:ext cx="423830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chemeClr val="accent1"/>
                </a:solidFill>
                <a:latin typeface="+mn-lt"/>
              </a:rPr>
              <a:t>для газообразного топлива</a:t>
            </a:r>
          </a:p>
        </p:txBody>
      </p:sp>
      <p:sp>
        <p:nvSpPr>
          <p:cNvPr id="25626" name="Text Box 47"/>
          <p:cNvSpPr txBox="1">
            <a:spLocks noChangeArrowheads="1"/>
          </p:cNvSpPr>
          <p:nvPr/>
        </p:nvSpPr>
        <p:spPr bwMode="auto">
          <a:xfrm>
            <a:off x="1" y="776839"/>
            <a:ext cx="45755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для твердого и жидкого топлива</a:t>
            </a:r>
          </a:p>
        </p:txBody>
      </p:sp>
      <p:sp>
        <p:nvSpPr>
          <p:cNvPr id="25628" name="_s1037"/>
          <p:cNvSpPr>
            <a:spLocks noChangeArrowheads="1"/>
          </p:cNvSpPr>
          <p:nvPr/>
        </p:nvSpPr>
        <p:spPr bwMode="auto">
          <a:xfrm>
            <a:off x="6668083" y="4904981"/>
            <a:ext cx="2200274" cy="792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/>
            <a:r>
              <a:rPr lang="ru-RU" sz="1400" b="1"/>
              <a:t>входной контроль</a:t>
            </a:r>
            <a:br>
              <a:rPr lang="ru-RU" sz="1400" b="1"/>
            </a:br>
            <a:r>
              <a:rPr lang="ru-RU" sz="1400" b="1"/>
              <a:t>чистоты</a:t>
            </a:r>
            <a:br>
              <a:rPr lang="ru-RU" sz="1400" b="1"/>
            </a:br>
            <a:r>
              <a:rPr lang="ru-RU" sz="1400" b="1"/>
              <a:t>на ГЭТ 154-2002</a:t>
            </a:r>
          </a:p>
        </p:txBody>
      </p:sp>
      <p:sp>
        <p:nvSpPr>
          <p:cNvPr id="20" name="AutoShape 40"/>
          <p:cNvSpPr>
            <a:spLocks noChangeArrowheads="1"/>
          </p:cNvSpPr>
          <p:nvPr/>
        </p:nvSpPr>
        <p:spPr bwMode="auto">
          <a:xfrm rot="5400000">
            <a:off x="5136047" y="2961088"/>
            <a:ext cx="431800" cy="287337"/>
          </a:xfrm>
          <a:prstGeom prst="leftRightArrow">
            <a:avLst>
              <a:gd name="adj1" fmla="val 58009"/>
              <a:gd name="adj2" fmla="val 37020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400"/>
          </a:p>
        </p:txBody>
      </p:sp>
      <p:sp>
        <p:nvSpPr>
          <p:cNvPr id="21" name="_s1039"/>
          <p:cNvSpPr>
            <a:spLocks noChangeArrowheads="1"/>
          </p:cNvSpPr>
          <p:nvPr/>
        </p:nvSpPr>
        <p:spPr bwMode="auto">
          <a:xfrm>
            <a:off x="4570418" y="3348443"/>
            <a:ext cx="1552767" cy="1250950"/>
          </a:xfrm>
          <a:prstGeom prst="rect">
            <a:avLst/>
          </a:prstGeom>
          <a:ln w="38100">
            <a:prstDash val="sysDash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/>
            <a:r>
              <a:rPr lang="ru-RU" sz="1600" b="1" dirty="0" smtClean="0"/>
              <a:t>Разработка</a:t>
            </a:r>
          </a:p>
          <a:p>
            <a:pPr algn="ctr"/>
            <a:r>
              <a:rPr lang="ru-RU" sz="1600" b="1" dirty="0" smtClean="0"/>
              <a:t>УСВГ, УСНГ</a:t>
            </a:r>
          </a:p>
          <a:p>
            <a:pPr algn="ctr"/>
            <a:r>
              <a:rPr lang="ru-RU" sz="1600" b="1" dirty="0" smtClean="0"/>
              <a:t>2015-2017</a:t>
            </a:r>
            <a:endParaRPr lang="ru-RU" sz="1600" dirty="0"/>
          </a:p>
        </p:txBody>
      </p:sp>
      <p:sp>
        <p:nvSpPr>
          <p:cNvPr id="25" name="AutoShape 40"/>
          <p:cNvSpPr>
            <a:spLocks noChangeArrowheads="1"/>
          </p:cNvSpPr>
          <p:nvPr/>
        </p:nvSpPr>
        <p:spPr bwMode="auto">
          <a:xfrm rot="5400000">
            <a:off x="5159936" y="4649219"/>
            <a:ext cx="431800" cy="287337"/>
          </a:xfrm>
          <a:prstGeom prst="leftRightArrow">
            <a:avLst>
              <a:gd name="adj1" fmla="val 58009"/>
              <a:gd name="adj2" fmla="val 37020"/>
            </a:avLst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sz="1400"/>
          </a:p>
        </p:txBody>
      </p:sp>
      <p:sp>
        <p:nvSpPr>
          <p:cNvPr id="26" name="_s1039"/>
          <p:cNvSpPr>
            <a:spLocks noChangeArrowheads="1"/>
          </p:cNvSpPr>
          <p:nvPr/>
        </p:nvSpPr>
        <p:spPr bwMode="auto">
          <a:xfrm>
            <a:off x="4618297" y="5036574"/>
            <a:ext cx="1528878" cy="1092726"/>
          </a:xfrm>
          <a:prstGeom prst="rect">
            <a:avLst/>
          </a:prstGeom>
          <a:ln w="38100">
            <a:prstDash val="sysDash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0" tIns="0" rIns="0" bIns="0" anchor="ctr"/>
          <a:lstStyle/>
          <a:p>
            <a:pPr algn="ctr"/>
            <a:r>
              <a:rPr lang="ru-RU" sz="1600" b="1" dirty="0" smtClean="0"/>
              <a:t>Чистые газы:</a:t>
            </a:r>
          </a:p>
          <a:p>
            <a:pPr algn="ctr"/>
            <a:r>
              <a:rPr lang="ru-RU" sz="1600" b="1" dirty="0"/>
              <a:t>в</a:t>
            </a:r>
            <a:r>
              <a:rPr lang="ru-RU" sz="1600" b="1" dirty="0" smtClean="0"/>
              <a:t>одород, </a:t>
            </a:r>
          </a:p>
          <a:p>
            <a:pPr algn="ctr"/>
            <a:r>
              <a:rPr lang="ru-RU" sz="1600" b="1" dirty="0" smtClean="0"/>
              <a:t>этан, </a:t>
            </a:r>
          </a:p>
          <a:p>
            <a:pPr algn="ctr"/>
            <a:r>
              <a:rPr lang="ru-RU" sz="1600" b="1" dirty="0" smtClean="0"/>
              <a:t>пропан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976278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2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2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2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2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fill="hold"/>
                                        <p:tgtEl>
                                          <p:spTgt spid="307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460"/>
                            </p:stCondLst>
                            <p:childTnLst>
                              <p:par>
                                <p:cTn id="41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1000" fill="hold"/>
                                        <p:tgtEl>
                                          <p:spTgt spid="307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300"/>
                            </p:stCondLst>
                            <p:childTnLst>
                              <p:par>
                                <p:cTn id="70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1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960"/>
                            </p:stCondLst>
                            <p:childTnLst>
                              <p:par>
                                <p:cTn id="7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640"/>
                            </p:stCondLst>
                            <p:childTnLst>
                              <p:par>
                                <p:cTn id="76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7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3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300"/>
                            </p:stCondLst>
                            <p:childTnLst>
                              <p:par>
                                <p:cTn id="110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1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940"/>
                            </p:stCondLst>
                            <p:childTnLst>
                              <p:par>
                                <p:cTn id="113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640"/>
                            </p:stCondLst>
                            <p:childTnLst>
                              <p:par>
                                <p:cTn id="116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7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220"/>
                            </p:stCondLst>
                            <p:childTnLst>
                              <p:par>
                                <p:cTn id="119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0" dur="500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0" grpId="0" animBg="1"/>
      <p:bldP spid="307225" grpId="0" build="allAtOnce" animBg="1"/>
      <p:bldP spid="307228" grpId="0" build="allAtOnce" animBg="1"/>
      <p:bldP spid="307231" grpId="0" animBg="1"/>
      <p:bldP spid="20" grpId="0" animBg="1"/>
      <p:bldP spid="21" grpId="0" build="allAtOnce" animBg="1"/>
      <p:bldP spid="25" grpId="0" animBg="1"/>
      <p:bldP spid="26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323655"/>
            <a:ext cx="9144000" cy="1170130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НОВЫЙ КАЛОРИМЕТРИЧЕСКИЙ КОМПЛЕКС В СОСТАВЕ ГЭТ 16</a:t>
            </a:r>
            <a:endParaRPr lang="ru-RU" sz="2800" b="1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11620" name="Picture 4" descr="C:\Documents and Settings\Прудаев\Мои документы\Конференции_Семинары\Презентации_все\52_Казань\материалы\clip_image0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30" r="56560"/>
          <a:stretch/>
        </p:blipFill>
        <p:spPr bwMode="auto">
          <a:xfrm>
            <a:off x="508505" y="2213865"/>
            <a:ext cx="1408676" cy="38602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1" name="Picture 5" descr="C:\Documents and Settings\Прудаев\Мои документы\Конференции_Семинары\Презентации_все\52_Казань\материалы\clip_image0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03" t="31066"/>
          <a:stretch/>
        </p:blipFill>
        <p:spPr bwMode="auto">
          <a:xfrm>
            <a:off x="7011951" y="2342715"/>
            <a:ext cx="1655504" cy="3696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56665625"/>
              </p:ext>
            </p:extLst>
          </p:nvPr>
        </p:nvGraphicFramePr>
        <p:xfrm>
          <a:off x="1453609" y="1448779"/>
          <a:ext cx="3118391" cy="46253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192724" y="1690645"/>
            <a:ext cx="12234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  <a:latin typeface="+mj-lt"/>
              </a:rPr>
              <a:t>УСВГ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98514" y="1645640"/>
            <a:ext cx="1244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accent1"/>
                </a:solidFill>
                <a:latin typeface="+mj-lt"/>
              </a:rPr>
              <a:t>УСНГ</a:t>
            </a:r>
            <a:endParaRPr lang="ru-RU" sz="2800" b="1" dirty="0">
              <a:solidFill>
                <a:schemeClr val="accent1"/>
              </a:solidFill>
              <a:latin typeface="+mj-lt"/>
            </a:endParaRP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3259805278"/>
              </p:ext>
            </p:extLst>
          </p:nvPr>
        </p:nvGraphicFramePr>
        <p:xfrm>
          <a:off x="4169857" y="1460563"/>
          <a:ext cx="3420380" cy="4613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99467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23654"/>
            <a:ext cx="9144000" cy="76508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chemeClr val="bg2"/>
                </a:solidFill>
                <a:latin typeface="+mj-lt"/>
              </a:rPr>
              <a:t>ДИАПАЗОН ИЗМЕРЕНИЙ ГЭТ 16</a:t>
            </a:r>
            <a:endParaRPr lang="ru-RU" sz="2800" b="1" dirty="0" smtClean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24270105"/>
              </p:ext>
            </p:extLst>
          </p:nvPr>
        </p:nvGraphicFramePr>
        <p:xfrm>
          <a:off x="0" y="953725"/>
          <a:ext cx="9144000" cy="5310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23943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23654"/>
            <a:ext cx="9144000" cy="945105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СХЕМА РАЗБИЕНИЯ ДИАПАЗОНОВ ИЗМЕРЕНИЙ ДЛЯ КАЛОРИМЕТРОВ УСВГ И </a:t>
            </a:r>
            <a:r>
              <a:rPr lang="ru-RU" sz="2800" b="1" dirty="0" err="1" smtClean="0">
                <a:solidFill>
                  <a:schemeClr val="bg2"/>
                </a:solidFill>
                <a:latin typeface="+mj-lt"/>
              </a:rPr>
              <a:t>УСНГ</a:t>
            </a:r>
            <a:endParaRPr lang="ru-RU" sz="2800" b="1" dirty="0">
              <a:solidFill>
                <a:schemeClr val="bg2"/>
              </a:solidFill>
              <a:latin typeface="+mj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619570"/>
              </p:ext>
            </p:extLst>
          </p:nvPr>
        </p:nvGraphicFramePr>
        <p:xfrm>
          <a:off x="55771" y="1311269"/>
          <a:ext cx="9016730" cy="4818031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224752"/>
                <a:gridCol w="1446272"/>
                <a:gridCol w="1504037"/>
                <a:gridCol w="3095191"/>
                <a:gridCol w="1746478"/>
              </a:tblGrid>
              <a:tr h="1445409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Калориметр,</a:t>
                      </a: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диапазон измерений,</a:t>
                      </a: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(низшая </a:t>
                      </a:r>
                      <a:r>
                        <a:rPr lang="ru-RU" sz="1300" b="1" dirty="0" err="1">
                          <a:effectLst/>
                        </a:rPr>
                        <a:t>ОТС</a:t>
                      </a:r>
                      <a:r>
                        <a:rPr lang="ru-RU" sz="1300" b="1" dirty="0">
                          <a:effectLst/>
                        </a:rPr>
                        <a:t>, МДж/м</a:t>
                      </a:r>
                      <a:r>
                        <a:rPr lang="ru-RU" sz="1300" b="1" baseline="30000" dirty="0">
                          <a:effectLst/>
                        </a:rPr>
                        <a:t>3</a:t>
                      </a:r>
                      <a:r>
                        <a:rPr lang="ru-RU" sz="1300" b="1" dirty="0">
                          <a:effectLst/>
                        </a:rPr>
                        <a:t>)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Поддиапазон</a:t>
                      </a: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измерений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Границы поддиапазона,</a:t>
                      </a: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(низшая </a:t>
                      </a:r>
                      <a:r>
                        <a:rPr lang="ru-RU" sz="1300" b="1" dirty="0" err="1">
                          <a:effectLst/>
                        </a:rPr>
                        <a:t>ОТС</a:t>
                      </a:r>
                      <a:r>
                        <a:rPr lang="ru-RU" sz="1300" b="1" dirty="0">
                          <a:effectLst/>
                        </a:rPr>
                        <a:t>, МДж/м</a:t>
                      </a:r>
                      <a:r>
                        <a:rPr lang="ru-RU" sz="1300" b="1" baseline="30000" dirty="0">
                          <a:effectLst/>
                        </a:rPr>
                        <a:t>3</a:t>
                      </a:r>
                      <a:r>
                        <a:rPr lang="ru-RU" sz="1300" b="1" dirty="0">
                          <a:effectLst/>
                        </a:rPr>
                        <a:t>)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effectLst/>
                        </a:rPr>
                        <a:t>Градуировочные газы / газовые смеси</a:t>
                      </a:r>
                    </a:p>
                    <a:p>
                      <a:pPr algn="ctr"/>
                      <a:r>
                        <a:rPr lang="ru-RU" sz="1300" b="1">
                          <a:effectLst/>
                        </a:rPr>
                        <a:t>(низшая ОТС, МДж/м</a:t>
                      </a:r>
                      <a:r>
                        <a:rPr lang="ru-RU" sz="1300" b="1" baseline="30000">
                          <a:effectLst/>
                        </a:rPr>
                        <a:t>3</a:t>
                      </a:r>
                      <a:r>
                        <a:rPr lang="ru-RU" sz="1300" b="1">
                          <a:effectLst/>
                        </a:rPr>
                        <a:t>)</a:t>
                      </a:r>
                      <a:endParaRPr lang="ru-RU" sz="13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effectLst/>
                          <a:latin typeface="+mn-lt"/>
                        </a:rPr>
                        <a:t>Относительная расширенная неопределенность </a:t>
                      </a:r>
                    </a:p>
                    <a:p>
                      <a:pPr algn="ctr"/>
                      <a:r>
                        <a:rPr lang="ru-RU" sz="1300" b="1" dirty="0" smtClean="0">
                          <a:effectLst/>
                          <a:latin typeface="+mn-lt"/>
                        </a:rPr>
                        <a:t>U (k = 2)</a:t>
                      </a:r>
                    </a:p>
                    <a:p>
                      <a:pPr algn="ctr"/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</a:tr>
              <a:tr h="481803">
                <a:tc rowSpan="2"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УСВГ</a:t>
                      </a: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(от </a:t>
                      </a:r>
                      <a:r>
                        <a:rPr lang="ru-RU" sz="1300" b="1" dirty="0" smtClean="0">
                          <a:effectLst/>
                        </a:rPr>
                        <a:t>30 до </a:t>
                      </a:r>
                      <a:r>
                        <a:rPr lang="ru-RU" sz="1300" b="1" dirty="0">
                          <a:effectLst/>
                        </a:rPr>
                        <a:t>90)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средний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от </a:t>
                      </a:r>
                      <a:r>
                        <a:rPr lang="ru-RU" sz="1300" b="1" dirty="0" smtClean="0">
                          <a:effectLst/>
                        </a:rPr>
                        <a:t>30 до </a:t>
                      </a:r>
                      <a:r>
                        <a:rPr lang="ru-RU" sz="1300" b="1" dirty="0">
                          <a:effectLst/>
                        </a:rPr>
                        <a:t>60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метан (≥99,95 мол. %) (33,43);</a:t>
                      </a: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этан (≥99,95 мол. %)  (59,87)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effectLst/>
                          <a:latin typeface="+mn-lt"/>
                        </a:rPr>
                        <a:t>0,2 %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</a:tr>
              <a:tr h="7227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верхний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от 60 до 90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этан (≥99,95 мол. %) (59,87);</a:t>
                      </a: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пропан (≥99,95 мол. </a:t>
                      </a:r>
                      <a:r>
                        <a:rPr lang="ru-RU" sz="1300" b="1" dirty="0" smtClean="0">
                          <a:effectLst/>
                        </a:rPr>
                        <a:t>%) </a:t>
                      </a:r>
                      <a:r>
                        <a:rPr lang="ru-RU" sz="1300" b="1" dirty="0">
                          <a:effectLst/>
                        </a:rPr>
                        <a:t> (86,37)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effectLst/>
                          <a:latin typeface="+mn-lt"/>
                        </a:rPr>
                        <a:t>0,2 %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</a:tr>
              <a:tr h="963606">
                <a:tc rowSpan="3">
                  <a:txBody>
                    <a:bodyPr/>
                    <a:lstStyle/>
                    <a:p>
                      <a:pPr algn="ctr"/>
                      <a:r>
                        <a:rPr lang="ru-RU" sz="1300" b="1" dirty="0" err="1">
                          <a:effectLst/>
                        </a:rPr>
                        <a:t>УСНГ</a:t>
                      </a:r>
                      <a:endParaRPr lang="ru-RU" sz="1300" b="1" dirty="0">
                        <a:effectLst/>
                      </a:endParaRP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(от 3 до 35)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effectLst/>
                        </a:rPr>
                        <a:t>нижний (1)</a:t>
                      </a:r>
                    </a:p>
                    <a:p>
                      <a:pPr algn="ctr"/>
                      <a:r>
                        <a:rPr lang="ru-RU" sz="1300" b="1">
                          <a:effectLst/>
                        </a:rPr>
                        <a:t>(с разбавлением)</a:t>
                      </a:r>
                      <a:endParaRPr lang="ru-RU" sz="13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effectLst/>
                        </a:rPr>
                        <a:t>от 3 до 10</a:t>
                      </a:r>
                      <a:endParaRPr lang="ru-RU" sz="13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effectLst/>
                        </a:rPr>
                        <a:t>водород (≥99,95 мол. %)  (10,05);</a:t>
                      </a:r>
                    </a:p>
                    <a:p>
                      <a:pPr algn="ctr"/>
                      <a:r>
                        <a:rPr lang="ru-RU" sz="1300" b="1">
                          <a:effectLst/>
                        </a:rPr>
                        <a:t>смесь «метан (30 %) – монооксид углерода (70 %)» (18,35);</a:t>
                      </a:r>
                      <a:endParaRPr lang="ru-RU" sz="13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effectLst/>
                          <a:latin typeface="+mn-lt"/>
                        </a:rPr>
                        <a:t>0,4 %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</a:tr>
              <a:tr h="2409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effectLst/>
                        </a:rPr>
                        <a:t>нижний (2)</a:t>
                      </a:r>
                      <a:endParaRPr lang="ru-RU" sz="13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effectLst/>
                        </a:rPr>
                        <a:t>от 10 до 18</a:t>
                      </a:r>
                      <a:endParaRPr lang="ru-RU" sz="13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effectLst/>
                          <a:latin typeface="+mn-lt"/>
                        </a:rPr>
                        <a:t>0,2 %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</a:tr>
              <a:tr h="963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effectLst/>
                        </a:rPr>
                        <a:t>средний</a:t>
                      </a:r>
                      <a:endParaRPr lang="ru-RU" sz="13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>
                          <a:effectLst/>
                        </a:rPr>
                        <a:t>от 18 до 35</a:t>
                      </a:r>
                      <a:endParaRPr lang="ru-RU" sz="1300" b="1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>
                          <a:effectLst/>
                        </a:rPr>
                        <a:t>смесь «метан (30 %) – </a:t>
                      </a:r>
                      <a:r>
                        <a:rPr lang="ru-RU" sz="1300" b="1" dirty="0" err="1">
                          <a:effectLst/>
                        </a:rPr>
                        <a:t>монооксид</a:t>
                      </a:r>
                      <a:r>
                        <a:rPr lang="ru-RU" sz="1300" b="1" dirty="0">
                          <a:effectLst/>
                        </a:rPr>
                        <a:t> углерода (70 %)» (18,35);</a:t>
                      </a:r>
                    </a:p>
                    <a:p>
                      <a:pPr algn="ctr"/>
                      <a:r>
                        <a:rPr lang="ru-RU" sz="1300" b="1" dirty="0">
                          <a:effectLst/>
                        </a:rPr>
                        <a:t>метан (≥99,95 мол. %) (33,43)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effectLst/>
                          <a:latin typeface="+mn-lt"/>
                        </a:rPr>
                        <a:t>0,2 %</a:t>
                      </a:r>
                      <a:endParaRPr lang="ru-RU" sz="1300" b="1" dirty="0">
                        <a:effectLst/>
                        <a:latin typeface="+mn-lt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41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23654"/>
            <a:ext cx="9144000" cy="76508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b="1" dirty="0" err="1" smtClean="0">
                <a:solidFill>
                  <a:schemeClr val="bg2"/>
                </a:solidFill>
                <a:latin typeface="+mj-lt"/>
              </a:rPr>
              <a:t>ВНУТРИЛАБОРАТОРНЫЕ</a:t>
            </a:r>
            <a:r>
              <a:rPr lang="ru-RU" sz="2800" b="1" dirty="0" smtClean="0">
                <a:solidFill>
                  <a:schemeClr val="bg2"/>
                </a:solidFill>
                <a:latin typeface="+mj-lt"/>
              </a:rPr>
              <a:t> СЛИЧЕНИЯ ГЭТ 16</a:t>
            </a:r>
          </a:p>
        </p:txBody>
      </p:sp>
      <p:pic>
        <p:nvPicPr>
          <p:cNvPr id="4" name="Picture 27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50" y="2528900"/>
            <a:ext cx="8753660" cy="342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510" y="1148551"/>
            <a:ext cx="88209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rgbClr val="203444"/>
                </a:solidFill>
                <a:latin typeface="Helvetica"/>
              </a:rPr>
              <a:t>сличения </a:t>
            </a:r>
            <a:r>
              <a:rPr lang="ru-RU" dirty="0">
                <a:solidFill>
                  <a:srgbClr val="203444"/>
                </a:solidFill>
                <a:latin typeface="Helvetica"/>
              </a:rPr>
              <a:t>были проведены на </a:t>
            </a:r>
            <a:r>
              <a:rPr lang="ru-RU" b="1" dirty="0">
                <a:solidFill>
                  <a:srgbClr val="0068A5"/>
                </a:solidFill>
                <a:latin typeface="Helvetica"/>
              </a:rPr>
              <a:t>газовой смеси метана</a:t>
            </a:r>
            <a:r>
              <a:rPr lang="en-US" b="1" dirty="0">
                <a:solidFill>
                  <a:srgbClr val="0068A5"/>
                </a:solidFill>
                <a:latin typeface="Helvetica"/>
              </a:rPr>
              <a:t> (95,918 %</a:t>
            </a:r>
            <a:r>
              <a:rPr lang="ru-RU" b="1" baseline="-25000" dirty="0">
                <a:solidFill>
                  <a:srgbClr val="0068A5"/>
                </a:solidFill>
                <a:latin typeface="Helvetica"/>
              </a:rPr>
              <a:t>мол</a:t>
            </a:r>
            <a:r>
              <a:rPr lang="en-US" b="1" dirty="0">
                <a:solidFill>
                  <a:srgbClr val="0068A5"/>
                </a:solidFill>
                <a:latin typeface="Helvetica"/>
              </a:rPr>
              <a:t>) </a:t>
            </a:r>
            <a:r>
              <a:rPr lang="ru-RU" b="1" dirty="0">
                <a:solidFill>
                  <a:srgbClr val="0068A5"/>
                </a:solidFill>
                <a:latin typeface="Helvetica"/>
              </a:rPr>
              <a:t>с азотом</a:t>
            </a:r>
            <a:r>
              <a:rPr lang="en-US" b="1" dirty="0">
                <a:solidFill>
                  <a:srgbClr val="203444"/>
                </a:solidFill>
                <a:latin typeface="Helvetica"/>
              </a:rPr>
              <a:t>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rgbClr val="203444"/>
                </a:solidFill>
                <a:latin typeface="Helvetica"/>
              </a:rPr>
              <a:t>аттестованная </a:t>
            </a:r>
            <a:r>
              <a:rPr lang="ru-RU" dirty="0">
                <a:solidFill>
                  <a:srgbClr val="203444"/>
                </a:solidFill>
                <a:latin typeface="Helvetica"/>
              </a:rPr>
              <a:t>объемная теплота </a:t>
            </a:r>
            <a:r>
              <a:rPr lang="ru-RU" dirty="0">
                <a:solidFill>
                  <a:srgbClr val="524656"/>
                </a:solidFill>
                <a:latin typeface="Helvetica"/>
              </a:rPr>
              <a:t>сгорания</a:t>
            </a:r>
            <a:r>
              <a:rPr lang="ru-RU" dirty="0">
                <a:solidFill>
                  <a:srgbClr val="F15A21"/>
                </a:solidFill>
                <a:latin typeface="Helvetica"/>
              </a:rPr>
              <a:t> </a:t>
            </a:r>
            <a:r>
              <a:rPr lang="en-US" b="1" dirty="0">
                <a:solidFill>
                  <a:srgbClr val="0068A5"/>
                </a:solidFill>
                <a:latin typeface="Helvetica"/>
              </a:rPr>
              <a:t>(</a:t>
            </a:r>
            <a:r>
              <a:rPr lang="en-US" b="1" dirty="0" err="1">
                <a:solidFill>
                  <a:srgbClr val="0068A5"/>
                </a:solidFill>
                <a:latin typeface="Helvetica"/>
              </a:rPr>
              <a:t>H</a:t>
            </a:r>
            <a:r>
              <a:rPr lang="en-US" b="1" baseline="-25000" dirty="0" err="1">
                <a:solidFill>
                  <a:srgbClr val="0068A5"/>
                </a:solidFill>
                <a:latin typeface="Helvetica"/>
              </a:rPr>
              <a:t>inf</a:t>
            </a:r>
            <a:r>
              <a:rPr lang="en-US" b="1" dirty="0">
                <a:solidFill>
                  <a:srgbClr val="0068A5"/>
                </a:solidFill>
                <a:latin typeface="Helvetica"/>
              </a:rPr>
              <a:t>=32,06 </a:t>
            </a:r>
            <a:r>
              <a:rPr lang="en-US" b="1" dirty="0">
                <a:solidFill>
                  <a:srgbClr val="0068A5"/>
                </a:solidFill>
                <a:latin typeface="Helvetica"/>
                <a:cs typeface="Times New Roman" pitchFamily="18" charset="0"/>
              </a:rPr>
              <a:t>± 0,03</a:t>
            </a:r>
            <a:r>
              <a:rPr lang="en-US" b="1" dirty="0">
                <a:solidFill>
                  <a:srgbClr val="0068A5"/>
                </a:solidFill>
                <a:latin typeface="Helvetica"/>
              </a:rPr>
              <a:t> MJ/m</a:t>
            </a:r>
            <a:r>
              <a:rPr lang="en-US" b="1" baseline="30000" dirty="0">
                <a:solidFill>
                  <a:srgbClr val="0068A5"/>
                </a:solidFill>
                <a:latin typeface="Helvetica"/>
              </a:rPr>
              <a:t>3</a:t>
            </a:r>
            <a:r>
              <a:rPr lang="en-US" b="1" dirty="0">
                <a:solidFill>
                  <a:srgbClr val="0068A5"/>
                </a:solidFill>
                <a:latin typeface="Helvetica"/>
              </a:rPr>
              <a:t>) </a:t>
            </a:r>
            <a:r>
              <a:rPr lang="ru-RU" dirty="0">
                <a:solidFill>
                  <a:srgbClr val="203444"/>
                </a:solidFill>
                <a:latin typeface="Helvetica"/>
              </a:rPr>
              <a:t>была рассчитана по ГОСТ</a:t>
            </a:r>
            <a:r>
              <a:rPr lang="en-US" dirty="0">
                <a:solidFill>
                  <a:srgbClr val="203444"/>
                </a:solidFill>
                <a:latin typeface="Helvetica"/>
              </a:rPr>
              <a:t> 31369–2008 (ISO 6976:1995);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dirty="0" smtClean="0">
                <a:solidFill>
                  <a:srgbClr val="203444"/>
                </a:solidFill>
                <a:latin typeface="Helvetica"/>
              </a:rPr>
              <a:t>газовая </a:t>
            </a:r>
            <a:r>
              <a:rPr lang="ru-RU" dirty="0">
                <a:solidFill>
                  <a:srgbClr val="203444"/>
                </a:solidFill>
                <a:latin typeface="Helvetica"/>
              </a:rPr>
              <a:t>смесь была приготовлена </a:t>
            </a:r>
            <a:r>
              <a:rPr lang="ru-RU" b="1" dirty="0">
                <a:solidFill>
                  <a:srgbClr val="0068A5"/>
                </a:solidFill>
                <a:latin typeface="Helvetica"/>
              </a:rPr>
              <a:t>гравиметрическим методом</a:t>
            </a:r>
            <a:r>
              <a:rPr lang="en-US" dirty="0">
                <a:solidFill>
                  <a:srgbClr val="203444"/>
                </a:solidFill>
                <a:latin typeface="Helvetica"/>
              </a:rPr>
              <a:t>. </a:t>
            </a:r>
            <a:endParaRPr lang="ru-RU" dirty="0">
              <a:solidFill>
                <a:srgbClr val="203444"/>
              </a:solidFill>
              <a:latin typeface="Helvetica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19605" y="4869160"/>
            <a:ext cx="507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F15A21"/>
                </a:solidFill>
              </a:rPr>
              <a:t>H</a:t>
            </a:r>
            <a:r>
              <a:rPr lang="en-US" b="1" baseline="-25000" dirty="0" err="1" smtClean="0">
                <a:solidFill>
                  <a:srgbClr val="F15A21"/>
                </a:solidFill>
              </a:rPr>
              <a:t>ref</a:t>
            </a:r>
            <a:endParaRPr lang="ru-RU" dirty="0">
              <a:solidFill>
                <a:srgbClr val="203444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18977" y="5328502"/>
            <a:ext cx="1243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15A21"/>
                </a:solidFill>
              </a:rPr>
              <a:t>УСВГ/</a:t>
            </a:r>
            <a:r>
              <a:rPr lang="ru-RU" b="1" dirty="0" err="1" smtClean="0">
                <a:solidFill>
                  <a:srgbClr val="F15A21"/>
                </a:solidFill>
              </a:rPr>
              <a:t>УСНГ</a:t>
            </a:r>
            <a:endParaRPr lang="ru-RU" dirty="0">
              <a:solidFill>
                <a:srgbClr val="203444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34896" y="4869160"/>
            <a:ext cx="777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15A21"/>
                </a:solidFill>
              </a:rPr>
              <a:t>КАТЕТ</a:t>
            </a:r>
            <a:endParaRPr lang="ru-RU" dirty="0">
              <a:solidFill>
                <a:srgbClr val="203444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43955" y="4869160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15A21"/>
                </a:solidFill>
              </a:rPr>
              <a:t>В-06АК</a:t>
            </a:r>
            <a:endParaRPr lang="ru-RU" dirty="0">
              <a:solidFill>
                <a:srgbClr val="203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332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0" y="458670"/>
            <a:ext cx="914400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600" dirty="0" smtClean="0">
                <a:solidFill>
                  <a:srgbClr val="F15A21"/>
                </a:solidFill>
                <a:latin typeface="Arial Black"/>
              </a:rPr>
              <a:t>ТЕПЛОТА СГОРАНИЯ </a:t>
            </a:r>
            <a:r>
              <a:rPr lang="ru-RU" sz="2600" dirty="0" err="1" smtClean="0">
                <a:solidFill>
                  <a:srgbClr val="F15A21"/>
                </a:solidFill>
                <a:latin typeface="Arial Black"/>
              </a:rPr>
              <a:t>ПНГ</a:t>
            </a:r>
            <a:r>
              <a:rPr lang="ru-RU" sz="2600" dirty="0" smtClean="0">
                <a:solidFill>
                  <a:srgbClr val="F15A21"/>
                </a:solidFill>
                <a:latin typeface="Arial Black"/>
              </a:rPr>
              <a:t> И МЕТРОЛОГИЧЕСКИЕ ХАРАКТЕРИСТИКИ ГАЗОВЫХ КАЛОРИМЕТРОВ В СОСТАВЕ ГЭТ 16</a:t>
            </a:r>
            <a:endParaRPr lang="ru-RU" sz="2600" dirty="0">
              <a:solidFill>
                <a:srgbClr val="F15A21"/>
              </a:solidFill>
              <a:latin typeface="Arial Black"/>
            </a:endParaRPr>
          </a:p>
        </p:txBody>
      </p:sp>
      <p:graphicFrame>
        <p:nvGraphicFramePr>
          <p:cNvPr id="20509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988603"/>
              </p:ext>
            </p:extLst>
          </p:nvPr>
        </p:nvGraphicFramePr>
        <p:xfrm>
          <a:off x="557949" y="3350744"/>
          <a:ext cx="8064501" cy="2823561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2569878"/>
                <a:gridCol w="1374441"/>
                <a:gridCol w="1373394"/>
                <a:gridCol w="1373394"/>
                <a:gridCol w="1373394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Характеристика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«КАТЕТ»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«В-06АК»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УСНГ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УСВГ</a:t>
                      </a:r>
                    </a:p>
                  </a:txBody>
                  <a:tcPr marL="90000" marR="90000" marT="46808" marB="46808" anchor="ctr" horzOverflow="overflow"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Диапазон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8" marB="46808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10-50 МДж/м</a:t>
                      </a:r>
                      <a:r>
                        <a:rPr kumimoji="0" lang="ru-RU" sz="20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8" marB="46808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3-35 МДж/м</a:t>
                      </a:r>
                      <a:r>
                        <a:rPr kumimoji="0" lang="ru-RU" sz="20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30-90 МДж/м</a:t>
                      </a:r>
                      <a:r>
                        <a:rPr kumimoji="0" lang="ru-RU" sz="20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8" marB="46808" anchor="ctr" horzOverflow="overflow"/>
                </a:tc>
              </a:tr>
              <a:tr h="6429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Погрешность воспроизведения единицы абсолютным методом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14·10</a:t>
                      </a:r>
                      <a:r>
                        <a:rPr kumimoji="0" lang="ru-RU" sz="2000" b="0" u="none" strike="noStrike" cap="none" normalizeH="0" baseline="3000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-4</a:t>
                      </a:r>
                      <a:endParaRPr kumimoji="0" lang="ru-RU" sz="20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—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6" marB="36006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—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6" marB="36006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72000" marR="72000" marT="36006" marB="36006" anchor="ctr" horzOverflow="overflow"/>
                </a:tc>
              </a:tr>
              <a:tr h="6429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Погрешность передачи единицы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16·10</a:t>
                      </a:r>
                      <a:r>
                        <a:rPr kumimoji="0" lang="ru-RU" sz="20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-4</a:t>
                      </a:r>
                      <a:endParaRPr kumimoji="0" lang="ru-RU" sz="2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22·10</a:t>
                      </a:r>
                      <a:r>
                        <a:rPr kumimoji="0" lang="ru-RU" sz="20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-4</a:t>
                      </a:r>
                      <a:endParaRPr kumimoji="0" lang="ru-RU" sz="2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38·10</a:t>
                      </a:r>
                      <a:r>
                        <a:rPr kumimoji="0" lang="ru-RU" sz="20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-4</a:t>
                      </a:r>
                      <a:endParaRPr kumimoji="0" lang="ru-RU" sz="2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8" marB="46808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ru-RU" sz="20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22·10</a:t>
                      </a:r>
                      <a:r>
                        <a:rPr kumimoji="0" lang="ru-RU" sz="2000" b="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-4</a:t>
                      </a:r>
                      <a:endParaRPr kumimoji="0" lang="ru-RU" sz="20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90000" marR="90000" marT="46808" marB="46808" anchor="ctr" horzOverflow="overflow"/>
                </a:tc>
              </a:tr>
            </a:tbl>
          </a:graphicData>
        </a:graphic>
      </p:graphicFrame>
      <p:sp>
        <p:nvSpPr>
          <p:cNvPr id="20506" name="Text Box 249"/>
          <p:cNvSpPr txBox="1">
            <a:spLocks noChangeArrowheads="1"/>
          </p:cNvSpPr>
          <p:nvPr/>
        </p:nvSpPr>
        <p:spPr bwMode="auto">
          <a:xfrm>
            <a:off x="3662" y="1712131"/>
            <a:ext cx="91440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ru-RU" sz="2500" b="0" dirty="0" err="1">
                <a:solidFill>
                  <a:srgbClr val="203444"/>
                </a:solidFill>
                <a:latin typeface="Helvetica"/>
              </a:rPr>
              <a:t>ПНГ</a:t>
            </a:r>
            <a:r>
              <a:rPr lang="ru-RU" sz="2500" b="0" dirty="0">
                <a:solidFill>
                  <a:srgbClr val="203444"/>
                </a:solidFill>
                <a:latin typeface="Helvetica"/>
              </a:rPr>
              <a:t> </a:t>
            </a:r>
            <a:r>
              <a:rPr lang="ru-RU" sz="2500" b="0" dirty="0" smtClean="0">
                <a:solidFill>
                  <a:srgbClr val="203444"/>
                </a:solidFill>
                <a:latin typeface="Helvetica"/>
              </a:rPr>
              <a:t>имеет </a:t>
            </a:r>
            <a:r>
              <a:rPr lang="ru-RU" sz="2500" b="0" dirty="0">
                <a:solidFill>
                  <a:srgbClr val="203444"/>
                </a:solidFill>
                <a:latin typeface="Helvetica"/>
              </a:rPr>
              <a:t>высокую теплоту сгорания </a:t>
            </a:r>
            <a:r>
              <a:rPr lang="ru-RU" sz="2500" dirty="0">
                <a:solidFill>
                  <a:srgbClr val="203444"/>
                </a:solidFill>
                <a:latin typeface="Helvetica"/>
              </a:rPr>
              <a:t>от 34 до </a:t>
            </a:r>
            <a:r>
              <a:rPr lang="en-US" sz="2500" dirty="0" smtClean="0">
                <a:solidFill>
                  <a:srgbClr val="203444"/>
                </a:solidFill>
                <a:latin typeface="Helvetica"/>
              </a:rPr>
              <a:t>7</a:t>
            </a:r>
            <a:r>
              <a:rPr lang="ru-RU" sz="2500" dirty="0" smtClean="0">
                <a:solidFill>
                  <a:srgbClr val="203444"/>
                </a:solidFill>
                <a:latin typeface="Helvetica"/>
              </a:rPr>
              <a:t>0 МДж/</a:t>
            </a:r>
            <a:r>
              <a:rPr lang="ru-RU" sz="2500" dirty="0">
                <a:solidFill>
                  <a:srgbClr val="203444"/>
                </a:solidFill>
              </a:rPr>
              <a:t>м</a:t>
            </a:r>
            <a:r>
              <a:rPr lang="ru-RU" sz="2500" baseline="30000" dirty="0">
                <a:solidFill>
                  <a:srgbClr val="203444"/>
                </a:solidFill>
              </a:rPr>
              <a:t>3</a:t>
            </a:r>
          </a:p>
          <a:p>
            <a:pPr algn="ctr" eaLnBrk="1" hangingPunct="1">
              <a:spcBef>
                <a:spcPts val="0"/>
              </a:spcBef>
            </a:pPr>
            <a:r>
              <a:rPr lang="ru-RU" sz="2500" b="0" dirty="0" smtClean="0">
                <a:solidFill>
                  <a:srgbClr val="203444"/>
                </a:solidFill>
                <a:latin typeface="Helvetica"/>
              </a:rPr>
              <a:t>Доменный, коксовый газы – низкую</a:t>
            </a:r>
            <a:r>
              <a:rPr lang="ru-RU" sz="2500" dirty="0" smtClean="0">
                <a:solidFill>
                  <a:srgbClr val="203444"/>
                </a:solidFill>
                <a:latin typeface="Helvetica"/>
              </a:rPr>
              <a:t> от 3 до 11 </a:t>
            </a:r>
            <a:r>
              <a:rPr lang="ru-RU" sz="2500" dirty="0" smtClean="0">
                <a:solidFill>
                  <a:srgbClr val="203444"/>
                </a:solidFill>
              </a:rPr>
              <a:t>МДж/м</a:t>
            </a:r>
            <a:r>
              <a:rPr lang="ru-RU" sz="2500" baseline="30000" dirty="0" smtClean="0">
                <a:solidFill>
                  <a:srgbClr val="203444"/>
                </a:solidFill>
              </a:rPr>
              <a:t>3</a:t>
            </a:r>
            <a:endParaRPr lang="ru-RU" sz="2500" dirty="0" smtClean="0">
              <a:solidFill>
                <a:srgbClr val="203444"/>
              </a:solidFill>
              <a:latin typeface="Helvetica"/>
            </a:endParaRPr>
          </a:p>
        </p:txBody>
      </p:sp>
      <p:sp>
        <p:nvSpPr>
          <p:cNvPr id="20507" name="Text Box 257"/>
          <p:cNvSpPr txBox="1">
            <a:spLocks noChangeArrowheads="1"/>
          </p:cNvSpPr>
          <p:nvPr/>
        </p:nvSpPr>
        <p:spPr bwMode="auto">
          <a:xfrm>
            <a:off x="413486" y="2558581"/>
            <a:ext cx="81359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dirty="0">
                <a:solidFill>
                  <a:srgbClr val="0068A5"/>
                </a:solidFill>
                <a:latin typeface="Helvetica"/>
              </a:rPr>
              <a:t>Метрологические характеристики газовых калориметров в составе </a:t>
            </a:r>
            <a:r>
              <a:rPr lang="ru-RU" sz="2000" dirty="0" err="1">
                <a:solidFill>
                  <a:srgbClr val="0068A5"/>
                </a:solidFill>
                <a:latin typeface="Helvetica"/>
              </a:rPr>
              <a:t>ГПЭ</a:t>
            </a:r>
            <a:r>
              <a:rPr lang="ru-RU" sz="2000" dirty="0">
                <a:solidFill>
                  <a:srgbClr val="0068A5"/>
                </a:solidFill>
                <a:latin typeface="Helvetica"/>
              </a:rPr>
              <a:t> единиц энергии сгорания (ГЭТ 16-2010)</a:t>
            </a:r>
          </a:p>
        </p:txBody>
      </p:sp>
    </p:spTree>
    <p:extLst>
      <p:ext uri="{BB962C8B-B14F-4D97-AF65-F5344CB8AC3E}">
        <p14:creationId xmlns:p14="http://schemas.microsoft.com/office/powerpoint/2010/main" val="21945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159df1ffdf54f9ee644dd7f82c31463d26706f"/>
</p:tagLst>
</file>

<file path=ppt/theme/theme1.xml><?xml version="1.0" encoding="utf-8"?>
<a:theme xmlns:a="http://schemas.openxmlformats.org/drawingml/2006/main" name="Тема Office">
  <a:themeElements>
    <a:clrScheme name="orange blue">
      <a:dk1>
        <a:srgbClr val="203444"/>
      </a:dk1>
      <a:lt1>
        <a:srgbClr val="8DA9B8"/>
      </a:lt1>
      <a:dk2>
        <a:srgbClr val="E5DDCB"/>
      </a:dk2>
      <a:lt2>
        <a:srgbClr val="F15A21"/>
      </a:lt2>
      <a:accent1>
        <a:srgbClr val="0068A5"/>
      </a:accent1>
      <a:accent2>
        <a:srgbClr val="A7C5BD"/>
      </a:accent2>
      <a:accent3>
        <a:srgbClr val="EB7B59"/>
      </a:accent3>
      <a:accent4>
        <a:srgbClr val="F4BD68"/>
      </a:accent4>
      <a:accent5>
        <a:srgbClr val="CF4647"/>
      </a:accent5>
      <a:accent6>
        <a:srgbClr val="524656"/>
      </a:accent6>
      <a:hlink>
        <a:srgbClr val="FFFFFF"/>
      </a:hlink>
      <a:folHlink>
        <a:srgbClr val="000000"/>
      </a:folHlink>
    </a:clrScheme>
    <a:fontScheme name="Другая 6">
      <a:majorFont>
        <a:latin typeface="Arial Black"/>
        <a:ea typeface=""/>
        <a:cs typeface=""/>
      </a:majorFont>
      <a:minorFont>
        <a:latin typeface="Helvetic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 Light"/>
        <a:ea typeface="Noto Sans CJK SC Regular"/>
        <a:cs typeface="Noto Sans CJK SC Regular"/>
      </a:majorFont>
      <a:minorFont>
        <a:latin typeface="Calibri"/>
        <a:ea typeface="Noto Sans CJK SC Regular"/>
        <a:cs typeface="Noto Sans CJK SC Regula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orange blue">
      <a:dk1>
        <a:srgbClr val="203444"/>
      </a:dk1>
      <a:lt1>
        <a:srgbClr val="8DA9B8"/>
      </a:lt1>
      <a:dk2>
        <a:srgbClr val="E5DDCB"/>
      </a:dk2>
      <a:lt2>
        <a:srgbClr val="F15A21"/>
      </a:lt2>
      <a:accent1>
        <a:srgbClr val="0068A5"/>
      </a:accent1>
      <a:accent2>
        <a:srgbClr val="A7C5BD"/>
      </a:accent2>
      <a:accent3>
        <a:srgbClr val="EB7B59"/>
      </a:accent3>
      <a:accent4>
        <a:srgbClr val="F4BD68"/>
      </a:accent4>
      <a:accent5>
        <a:srgbClr val="CF4647"/>
      </a:accent5>
      <a:accent6>
        <a:srgbClr val="524656"/>
      </a:accent6>
      <a:hlink>
        <a:srgbClr val="FFFFFF"/>
      </a:hlink>
      <a:folHlink>
        <a:srgbClr val="000000"/>
      </a:folHlink>
    </a:clrScheme>
    <a:fontScheme name="Другая 6">
      <a:majorFont>
        <a:latin typeface="Arial Black"/>
        <a:ea typeface=""/>
        <a:cs typeface=""/>
      </a:majorFont>
      <a:minorFont>
        <a:latin typeface="Helvetic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11677</TotalTime>
  <Words>1199</Words>
  <Application>Microsoft Office PowerPoint</Application>
  <PresentationFormat>Экран (4:3)</PresentationFormat>
  <Paragraphs>244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Тема Office</vt:lpstr>
      <vt:lpstr>1_Тема Office</vt:lpstr>
      <vt:lpstr>2_Тема Office</vt:lpstr>
      <vt:lpstr>Презентация PowerPoint</vt:lpstr>
      <vt:lpstr>Программа работ</vt:lpstr>
      <vt:lpstr>Презентация PowerPoint</vt:lpstr>
      <vt:lpstr>СОСТАВ ГЭТ 16</vt:lpstr>
      <vt:lpstr>Презентация PowerPoint</vt:lpstr>
      <vt:lpstr>ДИАПАЗОН ИЗМЕРЕНИЙ ГЭТ 16</vt:lpstr>
      <vt:lpstr>СХЕМА РАЗБИЕНИЯ ДИАПАЗОНОВ ИЗМЕРЕНИЙ ДЛЯ КАЛОРИМЕТРОВ УСВГ И УСНГ</vt:lpstr>
      <vt:lpstr>ВНУТРИЛАБОРАТОРНЫЕ СЛИЧЕНИЯ ГЭТ 16</vt:lpstr>
      <vt:lpstr>Презентация PowerPoint</vt:lpstr>
      <vt:lpstr>Презентация PowerPoint</vt:lpstr>
      <vt:lpstr>МО ДЛЯ ГАЗОВОЙ КАЛОРИМЕТРИИ</vt:lpstr>
      <vt:lpstr>Презентация PowerPoint</vt:lpstr>
      <vt:lpstr>НАШИ перспективные ПРЕДЛОЖЕНИЯ</vt:lpstr>
      <vt:lpstr>Назначение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ВНИИМ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Ермакова Елена Владимировна</dc:creator>
  <cp:lastModifiedBy>Корчагина</cp:lastModifiedBy>
  <cp:revision>515</cp:revision>
  <dcterms:created xsi:type="dcterms:W3CDTF">2014-04-02T10:56:23Z</dcterms:created>
  <dcterms:modified xsi:type="dcterms:W3CDTF">2017-10-23T14:56:53Z</dcterms:modified>
</cp:coreProperties>
</file>